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</p:sldIdLst>
  <p:sldSz cy="30267275" cx="42794225"/>
  <p:notesSz cx="7559675" cy="10691800"/>
  <p:embeddedFontLst>
    <p:embeddedFont>
      <p:font typeface="IBM Plex Sans"/>
      <p:regular r:id="rId10"/>
      <p:bold r:id="rId11"/>
      <p:italic r:id="rId12"/>
      <p:boldItalic r:id="rId13"/>
    </p:embeddedFont>
    <p:embeddedFont>
      <p:font typeface="Lato"/>
      <p:regular r:id="rId14"/>
      <p:bold r:id="rId15"/>
      <p:italic r:id="rId16"/>
      <p:boldItalic r:id="rId17"/>
    </p:embeddedFont>
    <p:embeddedFont>
      <p:font typeface="IBM Plex Sans Medium"/>
      <p:regular r:id="rId18"/>
      <p:bold r:id="rId19"/>
      <p:italic r:id="rId20"/>
      <p:boldItalic r:id="rId21"/>
    </p:embeddedFont>
    <p:embeddedFont>
      <p:font typeface="Lato Black"/>
      <p:bold r:id="rId22"/>
      <p:boldItalic r:id="rId23"/>
    </p:embeddedFont>
    <p:embeddedFont>
      <p:font typeface="IBM Plex Sans SemiBold"/>
      <p:regular r:id="rId24"/>
      <p:bold r:id="rId25"/>
      <p:italic r:id="rId26"/>
      <p:boldItalic r:id="rId2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IBMPlexSansMedium-italic.fntdata"/><Relationship Id="rId22" Type="http://schemas.openxmlformats.org/officeDocument/2006/relationships/font" Target="fonts/LatoBlack-bold.fntdata"/><Relationship Id="rId21" Type="http://schemas.openxmlformats.org/officeDocument/2006/relationships/font" Target="fonts/IBMPlexSansMedium-boldItalic.fntdata"/><Relationship Id="rId24" Type="http://schemas.openxmlformats.org/officeDocument/2006/relationships/font" Target="fonts/IBMPlexSansSemiBold-regular.fntdata"/><Relationship Id="rId23" Type="http://schemas.openxmlformats.org/officeDocument/2006/relationships/font" Target="fonts/LatoBlack-boldItalic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IBMPlexSansSemiBold-italic.fntdata"/><Relationship Id="rId25" Type="http://schemas.openxmlformats.org/officeDocument/2006/relationships/font" Target="fonts/IBMPlexSansSemiBold-bold.fntdata"/><Relationship Id="rId27" Type="http://schemas.openxmlformats.org/officeDocument/2006/relationships/font" Target="fonts/IBMPlexSansSemiBold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font" Target="fonts/IBMPlexSans-bold.fntdata"/><Relationship Id="rId10" Type="http://schemas.openxmlformats.org/officeDocument/2006/relationships/font" Target="fonts/IBMPlexSans-regular.fntdata"/><Relationship Id="rId13" Type="http://schemas.openxmlformats.org/officeDocument/2006/relationships/font" Target="fonts/IBMPlexSans-boldItalic.fntdata"/><Relationship Id="rId12" Type="http://schemas.openxmlformats.org/officeDocument/2006/relationships/font" Target="fonts/IBMPlexSans-italic.fntdata"/><Relationship Id="rId15" Type="http://schemas.openxmlformats.org/officeDocument/2006/relationships/font" Target="fonts/Lato-bold.fntdata"/><Relationship Id="rId14" Type="http://schemas.openxmlformats.org/officeDocument/2006/relationships/font" Target="fonts/Lato-regular.fntdata"/><Relationship Id="rId17" Type="http://schemas.openxmlformats.org/officeDocument/2006/relationships/font" Target="fonts/Lato-boldItalic.fntdata"/><Relationship Id="rId16" Type="http://schemas.openxmlformats.org/officeDocument/2006/relationships/font" Target="fonts/Lato-italic.fntdata"/><Relationship Id="rId19" Type="http://schemas.openxmlformats.org/officeDocument/2006/relationships/font" Target="fonts/IBMPlexSansMedium-bold.fntdata"/><Relationship Id="rId18" Type="http://schemas.openxmlformats.org/officeDocument/2006/relationships/font" Target="fonts/IBMPlexSansMedium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005169" y="685800"/>
            <a:ext cx="4848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8;p1:notes"/>
          <p:cNvSpPr/>
          <p:nvPr>
            <p:ph idx="2" type="sldImg"/>
          </p:nvPr>
        </p:nvSpPr>
        <p:spPr>
          <a:xfrm>
            <a:off x="1004888" y="685800"/>
            <a:ext cx="4848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" name="Google Shape;9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2:notes"/>
          <p:cNvSpPr/>
          <p:nvPr>
            <p:ph idx="2" type="sldImg"/>
          </p:nvPr>
        </p:nvSpPr>
        <p:spPr>
          <a:xfrm>
            <a:off x="1004888" y="685800"/>
            <a:ext cx="4848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" name="Google Shape;21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3:notes"/>
          <p:cNvSpPr/>
          <p:nvPr>
            <p:ph idx="2" type="sldImg"/>
          </p:nvPr>
        </p:nvSpPr>
        <p:spPr>
          <a:xfrm>
            <a:off x="1004888" y="685800"/>
            <a:ext cx="4848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9" name="Google Shape;5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4:notes"/>
          <p:cNvSpPr/>
          <p:nvPr>
            <p:ph idx="2" type="sldImg"/>
          </p:nvPr>
        </p:nvSpPr>
        <p:spPr>
          <a:xfrm>
            <a:off x="1004888" y="685800"/>
            <a:ext cx="4848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0" name="Google Shape;100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5:notes"/>
          <p:cNvSpPr/>
          <p:nvPr>
            <p:ph idx="2" type="sldImg"/>
          </p:nvPr>
        </p:nvSpPr>
        <p:spPr>
          <a:xfrm>
            <a:off x="1004888" y="685800"/>
            <a:ext cx="4848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0" name="Google Shape;110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">
  <p:cSld name="CUSTOM">
    <p:spTree>
      <p:nvGrpSpPr>
        <p:cNvPr id="6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576">
          <p15:clr>
            <a:srgbClr val="EA4335"/>
          </p15:clr>
        </p15:guide>
        <p15:guide id="2" pos="26380">
          <p15:clr>
            <a:srgbClr val="EA4335"/>
          </p15:clr>
        </p15:guide>
        <p15:guide id="3" orient="horz" pos="1621">
          <p15:clr>
            <a:srgbClr val="EA4335"/>
          </p15:clr>
        </p15:guide>
        <p15:guide id="4" orient="horz" pos="17445">
          <p15:clr>
            <a:srgbClr val="EA4335"/>
          </p15:clr>
        </p15:guide>
        <p15:guide id="5" pos="2882">
          <p15:clr>
            <a:srgbClr val="EA4335"/>
          </p15:clr>
        </p15:guide>
        <p15:guide id="6" pos="3170">
          <p15:clr>
            <a:srgbClr val="EA4335"/>
          </p15:clr>
        </p15:guide>
        <p15:guide id="7" pos="5475">
          <p15:clr>
            <a:srgbClr val="EA4335"/>
          </p15:clr>
        </p15:guide>
        <p15:guide id="8" pos="5803">
          <p15:clr>
            <a:srgbClr val="EA4335"/>
          </p15:clr>
        </p15:guide>
        <p15:guide id="9" pos="8069">
          <p15:clr>
            <a:srgbClr val="EA4335"/>
          </p15:clr>
        </p15:guide>
        <p15:guide id="10" pos="8435">
          <p15:clr>
            <a:srgbClr val="EA4335"/>
          </p15:clr>
        </p15:guide>
        <p15:guide id="11" pos="10662">
          <p15:clr>
            <a:srgbClr val="EA4335"/>
          </p15:clr>
        </p15:guide>
        <p15:guide id="12" pos="11029">
          <p15:clr>
            <a:srgbClr val="EA4335"/>
          </p15:clr>
        </p15:guide>
        <p15:guide id="13" pos="13256">
          <p15:clr>
            <a:srgbClr val="EA4335"/>
          </p15:clr>
        </p15:guide>
        <p15:guide id="14" pos="13590">
          <p15:clr>
            <a:srgbClr val="EA4335"/>
          </p15:clr>
        </p15:guide>
        <p15:guide id="15" pos="15928">
          <p15:clr>
            <a:srgbClr val="EA4335"/>
          </p15:clr>
        </p15:guide>
        <p15:guide id="16" pos="16294">
          <p15:clr>
            <a:srgbClr val="EA4335"/>
          </p15:clr>
        </p15:guide>
        <p15:guide id="17" pos="18521">
          <p15:clr>
            <a:srgbClr val="EA4335"/>
          </p15:clr>
        </p15:guide>
        <p15:guide id="18" pos="18888">
          <p15:clr>
            <a:srgbClr val="EA4335"/>
          </p15:clr>
        </p15:guide>
        <p15:guide id="19" pos="21154">
          <p15:clr>
            <a:srgbClr val="EA4335"/>
          </p15:clr>
        </p15:guide>
        <p15:guide id="20" pos="21481">
          <p15:clr>
            <a:srgbClr val="EA4335"/>
          </p15:clr>
        </p15:guide>
        <p15:guide id="21" pos="23767">
          <p15:clr>
            <a:srgbClr val="EA4335"/>
          </p15:clr>
        </p15:guide>
        <p15:guide id="22" pos="24075">
          <p15:clr>
            <a:srgbClr val="EA4335"/>
          </p15:clr>
        </p15:guide>
        <p15:guide id="23" orient="horz" pos="12516">
          <p15:clr>
            <a:srgbClr val="EA4335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incompany.escolaconquer.com.br/?utm_source=material_rico&amp;utm_medium=pitch&amp;utm_campaign=kit_planejamento_e_orcamento_de_ted" TargetMode="External"/><Relationship Id="rId4" Type="http://schemas.openxmlformats.org/officeDocument/2006/relationships/image" Target="../media/image2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Relationship Id="rId4" Type="http://schemas.openxmlformats.org/officeDocument/2006/relationships/image" Target="../media/image8.png"/><Relationship Id="rId11" Type="http://schemas.openxmlformats.org/officeDocument/2006/relationships/image" Target="../media/image5.png"/><Relationship Id="rId10" Type="http://schemas.openxmlformats.org/officeDocument/2006/relationships/image" Target="../media/image7.png"/><Relationship Id="rId12" Type="http://schemas.openxmlformats.org/officeDocument/2006/relationships/image" Target="../media/image11.png"/><Relationship Id="rId9" Type="http://schemas.openxmlformats.org/officeDocument/2006/relationships/image" Target="../media/image13.png"/><Relationship Id="rId5" Type="http://schemas.openxmlformats.org/officeDocument/2006/relationships/image" Target="../media/image10.png"/><Relationship Id="rId6" Type="http://schemas.openxmlformats.org/officeDocument/2006/relationships/image" Target="../media/image15.png"/><Relationship Id="rId7" Type="http://schemas.openxmlformats.org/officeDocument/2006/relationships/image" Target="../media/image1.png"/><Relationship Id="rId8" Type="http://schemas.openxmlformats.org/officeDocument/2006/relationships/image" Target="../media/image2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2.png"/><Relationship Id="rId4" Type="http://schemas.openxmlformats.org/officeDocument/2006/relationships/image" Target="../media/image4.png"/><Relationship Id="rId11" Type="http://schemas.openxmlformats.org/officeDocument/2006/relationships/image" Target="../media/image7.png"/><Relationship Id="rId10" Type="http://schemas.openxmlformats.org/officeDocument/2006/relationships/image" Target="../media/image13.png"/><Relationship Id="rId12" Type="http://schemas.openxmlformats.org/officeDocument/2006/relationships/image" Target="../media/image5.png"/><Relationship Id="rId9" Type="http://schemas.openxmlformats.org/officeDocument/2006/relationships/image" Target="../media/image21.png"/><Relationship Id="rId5" Type="http://schemas.openxmlformats.org/officeDocument/2006/relationships/image" Target="../media/image8.png"/><Relationship Id="rId6" Type="http://schemas.openxmlformats.org/officeDocument/2006/relationships/image" Target="../media/image10.png"/><Relationship Id="rId7" Type="http://schemas.openxmlformats.org/officeDocument/2006/relationships/image" Target="../media/image15.png"/><Relationship Id="rId8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hyperlink" Target="http://incompany.escolaconquer.com.br/kit-planejamento-orcamento" TargetMode="External"/><Relationship Id="rId4" Type="http://schemas.openxmlformats.org/officeDocument/2006/relationships/image" Target="../media/image20.png"/><Relationship Id="rId5" Type="http://schemas.openxmlformats.org/officeDocument/2006/relationships/image" Target="../media/image26.png"/><Relationship Id="rId6" Type="http://schemas.openxmlformats.org/officeDocument/2006/relationships/image" Target="../media/image2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9.png"/><Relationship Id="rId4" Type="http://schemas.openxmlformats.org/officeDocument/2006/relationships/hyperlink" Target="https://incompany.escolaconquer.com.br/?utm_source=material_rico&amp;utm_medium=canva&amp;utm_campaign=kit_planejamento_e_orcamento_de_ted" TargetMode="External"/><Relationship Id="rId11" Type="http://schemas.openxmlformats.org/officeDocument/2006/relationships/image" Target="../media/image22.png"/><Relationship Id="rId10" Type="http://schemas.openxmlformats.org/officeDocument/2006/relationships/hyperlink" Target="https://www.youtube.com/channel/UCVFkPfEn9yMdCOHTvuje0dg" TargetMode="External"/><Relationship Id="rId12" Type="http://schemas.openxmlformats.org/officeDocument/2006/relationships/image" Target="../media/image20.png"/><Relationship Id="rId9" Type="http://schemas.openxmlformats.org/officeDocument/2006/relationships/hyperlink" Target="https://www.linkedin.com/company/conquerb2b/" TargetMode="External"/><Relationship Id="rId5" Type="http://schemas.openxmlformats.org/officeDocument/2006/relationships/hyperlink" Target="https://blog.escolaconquer.com.br/" TargetMode="External"/><Relationship Id="rId6" Type="http://schemas.openxmlformats.org/officeDocument/2006/relationships/hyperlink" Target="https://www.instagram.com/conquerincompany/" TargetMode="External"/><Relationship Id="rId7" Type="http://schemas.openxmlformats.org/officeDocument/2006/relationships/hyperlink" Target="https://www.linkedin.com/company/conquerb2b/" TargetMode="External"/><Relationship Id="rId8" Type="http://schemas.openxmlformats.org/officeDocument/2006/relationships/hyperlink" Target="https://www.linkedin.com/company/conquerb2b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000"/>
        </a:solid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3"/>
          <p:cNvSpPr txBox="1"/>
          <p:nvPr/>
        </p:nvSpPr>
        <p:spPr>
          <a:xfrm>
            <a:off x="2618225" y="10886700"/>
            <a:ext cx="20394300" cy="5725800"/>
          </a:xfrm>
          <a:prstGeom prst="rect">
            <a:avLst/>
          </a:prstGeom>
          <a:solidFill>
            <a:srgbClr val="FFF000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0"/>
              <a:buFont typeface="Arial"/>
              <a:buNone/>
            </a:pPr>
            <a:r>
              <a:rPr b="1" i="0" lang="en" sz="18000" u="none" cap="none" strike="noStrike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de Treinamento &amp; Desenvolvimento</a:t>
            </a:r>
            <a:endParaRPr b="0" i="0" sz="18000" u="none" cap="none" strike="noStrike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2" name="Google Shape;12;p3"/>
          <p:cNvSpPr txBox="1"/>
          <p:nvPr/>
        </p:nvSpPr>
        <p:spPr>
          <a:xfrm>
            <a:off x="24584400" y="2793400"/>
            <a:ext cx="15714000" cy="17008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286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FF"/>
              </a:buClr>
              <a:buSzPts val="1800"/>
              <a:buFont typeface="IBM Plex Sans"/>
              <a:buNone/>
            </a:pPr>
            <a:r>
              <a:rPr b="1" i="0" lang="en" sz="5700" u="none" cap="none" strike="noStrike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rPr>
              <a:t> </a:t>
            </a:r>
            <a:r>
              <a:rPr b="1" i="0" lang="en" sz="5700" u="none" cap="none" strike="noStrike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O Canvas é uma ferramenta muito usada na construção de modelos de negócios.</a:t>
            </a:r>
            <a:endParaRPr b="1" i="0" sz="5700" u="none" cap="none" strike="noStrike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-2286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FF"/>
              </a:buClr>
              <a:buSzPts val="1800"/>
              <a:buFont typeface="IBM Plex Sans"/>
              <a:buNone/>
            </a:pPr>
            <a:r>
              <a:rPr b="1" i="0" lang="en" sz="5700" u="none" cap="none" strike="noStrike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Adaptada para o universo de desenvolvimento de pessoas, ela ajuda você a:</a:t>
            </a:r>
            <a:endParaRPr b="1" i="0" sz="5700" u="none" cap="none" strike="noStrike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1143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FF"/>
              </a:buClr>
              <a:buSzPts val="1800"/>
              <a:buFont typeface="IBM Plex Sans"/>
              <a:buNone/>
            </a:pPr>
            <a:r>
              <a:t/>
            </a:r>
            <a:endParaRPr b="0" i="0" sz="5600" u="none" cap="none" strike="noStrike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1143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FF"/>
              </a:buClr>
              <a:buSzPts val="1800"/>
              <a:buFont typeface="IBM Plex Sans"/>
              <a:buNone/>
            </a:pPr>
            <a:r>
              <a:rPr b="1" i="0" lang="en" sz="5600" u="none" cap="none" strike="noStrike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&gt;</a:t>
            </a:r>
            <a:r>
              <a:rPr b="0" i="0" lang="en" sz="5600" u="none" cap="none" strike="noStrike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 Criar um mapa completo para realizar ações</a:t>
            </a:r>
            <a:br>
              <a:rPr b="0" i="0" lang="en" sz="5600" u="none" cap="none" strike="noStrike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</a:br>
            <a:r>
              <a:rPr b="0" i="0" lang="en" sz="5600" u="none" cap="none" strike="noStrike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de T&amp;D de impacto, sem deixar pontos relevantes </a:t>
            </a:r>
            <a:r>
              <a:rPr b="0" i="0" lang="en" sz="5900" u="none" cap="none" strike="noStrike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de fora. </a:t>
            </a:r>
            <a:endParaRPr b="0" i="0" sz="5900" u="none" cap="none" strike="noStrike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1143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FF"/>
              </a:buClr>
              <a:buSzPts val="1800"/>
              <a:buFont typeface="IBM Plex Sans"/>
              <a:buNone/>
            </a:pPr>
            <a:br>
              <a:rPr b="0" i="0" lang="en" sz="5900" u="none" cap="none" strike="noStrike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</a:br>
            <a:r>
              <a:rPr b="1" i="0" lang="en" sz="5600" u="none" cap="none" strike="noStrike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&gt;</a:t>
            </a:r>
            <a:r>
              <a:rPr b="0" i="0" lang="en" sz="5600" u="none" cap="none" strike="noStrike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 </a:t>
            </a:r>
            <a:r>
              <a:rPr b="0" i="0" lang="en" sz="5900" u="none" cap="none" strike="noStrike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Entender como seus times se relacionam</a:t>
            </a:r>
            <a:br>
              <a:rPr b="0" i="0" lang="en" sz="5900" u="none" cap="none" strike="noStrike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</a:br>
            <a:r>
              <a:rPr b="0" i="0" lang="en" sz="5900" u="none" cap="none" strike="noStrike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com as iniciativas de desenvolvimento. </a:t>
            </a:r>
            <a:endParaRPr b="0" i="0" sz="5900" u="none" cap="none" strike="noStrike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1143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FF"/>
              </a:buClr>
              <a:buSzPts val="1800"/>
              <a:buFont typeface="IBM Plex Sans"/>
              <a:buNone/>
            </a:pPr>
            <a:br>
              <a:rPr b="0" i="0" lang="en" sz="5600" u="none" cap="none" strike="noStrike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</a:br>
            <a:r>
              <a:rPr b="1" i="0" lang="en" sz="5600" u="none" cap="none" strike="noStrike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&gt;</a:t>
            </a:r>
            <a:r>
              <a:rPr b="0" i="0" lang="en" sz="5600" u="none" cap="none" strike="noStrike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 </a:t>
            </a:r>
            <a:r>
              <a:rPr b="0" i="0" lang="en" sz="5900" u="none" cap="none" strike="noStrike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Encontrar oportunidades de redução de custos e melhorias de performance.</a:t>
            </a:r>
            <a:endParaRPr b="0" i="0" sz="5900" u="none" cap="none" strike="noStrike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FF"/>
              </a:buClr>
              <a:buSzPts val="1800"/>
              <a:buFont typeface="IBM Plex Sans"/>
              <a:buNone/>
            </a:pPr>
            <a:r>
              <a:t/>
            </a:r>
            <a:endParaRPr b="0" i="0" sz="5900" u="none" cap="none" strike="noStrike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1143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FF"/>
              </a:buClr>
              <a:buSzPts val="1800"/>
              <a:buFont typeface="IBM Plex Sans"/>
              <a:buNone/>
            </a:pPr>
            <a:r>
              <a:rPr b="1" i="0" lang="en" sz="5600" u="none" cap="none" strike="noStrike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&gt;</a:t>
            </a:r>
            <a:r>
              <a:rPr b="0" i="0" lang="en" sz="5600" u="none" cap="none" strike="noStrike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 </a:t>
            </a:r>
            <a:r>
              <a:rPr b="0" i="0" lang="en" sz="5900" u="none" cap="none" strike="noStrike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Estruturar informações importantes que servirão como base na hora de defender</a:t>
            </a:r>
            <a:endParaRPr b="0" i="0" sz="5900" u="none" cap="none" strike="noStrike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1143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FF"/>
              </a:buClr>
              <a:buSzPts val="1800"/>
              <a:buFont typeface="IBM Plex Sans"/>
              <a:buNone/>
            </a:pPr>
            <a:r>
              <a:rPr b="0" i="0" lang="en" sz="5900" u="none" cap="none" strike="noStrike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o plano junto à liderança e diretoria. </a:t>
            </a:r>
            <a:endParaRPr b="0" i="0" sz="5900" u="none" cap="none" strike="noStrike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3" name="Google Shape;13;p3"/>
          <p:cNvSpPr/>
          <p:nvPr/>
        </p:nvSpPr>
        <p:spPr>
          <a:xfrm>
            <a:off x="2083375" y="21331675"/>
            <a:ext cx="38523600" cy="10155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Google Shape;14;p3"/>
          <p:cNvSpPr txBox="1"/>
          <p:nvPr/>
        </p:nvSpPr>
        <p:spPr>
          <a:xfrm>
            <a:off x="3059875" y="22172675"/>
            <a:ext cx="37027800" cy="682106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</a:pPr>
            <a:r>
              <a:rPr b="1" i="0" lang="en" sz="6900" u="none" cap="none" strike="noStrike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rPr>
              <a:t>Como usar a ferramenta</a:t>
            </a:r>
            <a:endParaRPr b="1" i="0" sz="6900" u="none" cap="none" strike="noStrike">
              <a:solidFill>
                <a:schemeClr val="lt1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t/>
            </a:r>
            <a:endParaRPr b="0" i="0" sz="5000" u="none" cap="none" strike="noStrike">
              <a:solidFill>
                <a:schemeClr val="lt1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</a:pPr>
            <a:r>
              <a:rPr b="0" i="0" lang="en" sz="5300" u="none" cap="none" strike="noStrike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rPr>
              <a:t>No slide seguinte, você encontra 9 tópicos para preencher sobre as suas iniciativas de T&amp;D, divididos entre estratégia e execução. Em cada um deles, você confere sugestões de perguntas para estimular os seus insights. Você pode preenchê-lo aqui mesmo neste arquivo, imprimi-lo ou projetá-lo em uma sala ou reunião online. </a:t>
            </a:r>
            <a:r>
              <a:rPr b="1" i="0" lang="en" sz="5300" u="none" cap="none" strike="noStrike">
                <a:solidFill>
                  <a:schemeClr val="dk1"/>
                </a:solidFill>
                <a:highlight>
                  <a:srgbClr val="FFFF00"/>
                </a:highlight>
                <a:latin typeface="IBM Plex Sans"/>
                <a:ea typeface="IBM Plex Sans"/>
                <a:cs typeface="IBM Plex Sans"/>
                <a:sym typeface="IBM Plex Sans"/>
              </a:rPr>
              <a:t>Quanto mais pessoas contribuindo, melhor!</a:t>
            </a:r>
            <a:r>
              <a:rPr b="0" i="0" lang="en" sz="5300" u="none" cap="none" strike="noStrike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rPr>
              <a:t> Incluímos também um exemplo de Canvas preenchido e algumas dicas finais. </a:t>
            </a:r>
            <a:endParaRPr b="0" i="0" sz="5300" u="none" cap="none" strike="noStrike">
              <a:solidFill>
                <a:schemeClr val="lt1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</a:pPr>
            <a:r>
              <a:rPr b="0" i="0" lang="en" sz="5300" u="none" cap="none" strike="noStrike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rPr>
              <a:t>Vamos botar a mão na massa? </a:t>
            </a:r>
            <a:endParaRPr b="0" i="0" sz="5300" u="none" cap="none" strike="noStrike">
              <a:solidFill>
                <a:schemeClr val="lt1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15" name="Google Shape;15;p3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38045" l="22949" r="19545" t="33200"/>
          <a:stretch/>
        </p:blipFill>
        <p:spPr>
          <a:xfrm>
            <a:off x="2083375" y="2573350"/>
            <a:ext cx="8869877" cy="24949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" name="Google Shape;16;p3"/>
          <p:cNvGrpSpPr/>
          <p:nvPr/>
        </p:nvGrpSpPr>
        <p:grpSpPr>
          <a:xfrm>
            <a:off x="2026544" y="7770479"/>
            <a:ext cx="10450035" cy="4028985"/>
            <a:chOff x="4303044" y="4194254"/>
            <a:chExt cx="10450035" cy="4028985"/>
          </a:xfrm>
        </p:grpSpPr>
        <p:sp>
          <p:nvSpPr>
            <p:cNvPr id="17" name="Google Shape;17;p3"/>
            <p:cNvSpPr/>
            <p:nvPr/>
          </p:nvSpPr>
          <p:spPr>
            <a:xfrm rot="-392984">
              <a:off x="4422185" y="4890061"/>
              <a:ext cx="9583952" cy="2637387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18;p3"/>
            <p:cNvSpPr txBox="1"/>
            <p:nvPr/>
          </p:nvSpPr>
          <p:spPr>
            <a:xfrm rot="-392877">
              <a:off x="5031913" y="4731064"/>
              <a:ext cx="9583918" cy="295536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0"/>
                <a:buFont typeface="Arial"/>
                <a:buNone/>
              </a:pPr>
              <a:r>
                <a:rPr b="1" i="0" lang="en" sz="18000" u="none" cap="none" strike="noStrike">
                  <a:solidFill>
                    <a:srgbClr val="FFF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Canvas</a:t>
              </a:r>
              <a:endParaRPr b="0" i="0" sz="1400" u="none" cap="none" strike="noStrike">
                <a:solidFill>
                  <a:srgbClr val="FFF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4"/>
          <p:cNvSpPr/>
          <p:nvPr/>
        </p:nvSpPr>
        <p:spPr>
          <a:xfrm>
            <a:off x="965375" y="2496400"/>
            <a:ext cx="40964100" cy="25702500"/>
          </a:xfrm>
          <a:prstGeom prst="roundRect">
            <a:avLst>
              <a:gd fmla="val 1371" name="adj"/>
            </a:avLst>
          </a:prstGeom>
          <a:solidFill>
            <a:schemeClr val="lt1"/>
          </a:solidFill>
          <a:ln cap="flat" cmpd="sng" w="1143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5950" lIns="365950" spcFirstLastPara="1" rIns="365950" wrap="square" tIns="3659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" name="Google Shape;24;p4"/>
          <p:cNvSpPr/>
          <p:nvPr/>
        </p:nvSpPr>
        <p:spPr>
          <a:xfrm>
            <a:off x="21321750" y="2496400"/>
            <a:ext cx="20633400" cy="25702500"/>
          </a:xfrm>
          <a:prstGeom prst="roundRect">
            <a:avLst>
              <a:gd fmla="val 1371" name="adj"/>
            </a:avLst>
          </a:prstGeom>
          <a:solidFill>
            <a:schemeClr val="lt1"/>
          </a:solidFill>
          <a:ln cap="flat" cmpd="sng" w="114300">
            <a:solidFill>
              <a:srgbClr val="FFF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5950" lIns="365950" spcFirstLastPara="1" rIns="365950" wrap="square" tIns="3659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" name="Google Shape;25;p4"/>
          <p:cNvSpPr/>
          <p:nvPr/>
        </p:nvSpPr>
        <p:spPr>
          <a:xfrm>
            <a:off x="20830032" y="2560320"/>
            <a:ext cx="1248300" cy="2557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6" name="Google Shape;26;p4"/>
          <p:cNvCxnSpPr/>
          <p:nvPr/>
        </p:nvCxnSpPr>
        <p:spPr>
          <a:xfrm>
            <a:off x="913353" y="21074655"/>
            <a:ext cx="20472600" cy="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7" name="Google Shape;27;p4"/>
          <p:cNvCxnSpPr/>
          <p:nvPr/>
        </p:nvCxnSpPr>
        <p:spPr>
          <a:xfrm>
            <a:off x="8963221" y="2496397"/>
            <a:ext cx="0" cy="185913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8" name="Google Shape;28;p4"/>
          <p:cNvCxnSpPr/>
          <p:nvPr/>
        </p:nvCxnSpPr>
        <p:spPr>
          <a:xfrm>
            <a:off x="17022251" y="2496397"/>
            <a:ext cx="0" cy="185634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9" name="Google Shape;29;p4"/>
          <p:cNvCxnSpPr/>
          <p:nvPr/>
        </p:nvCxnSpPr>
        <p:spPr>
          <a:xfrm>
            <a:off x="33861005" y="2496397"/>
            <a:ext cx="0" cy="18563400"/>
          </a:xfrm>
          <a:prstGeom prst="straightConnector1">
            <a:avLst/>
          </a:prstGeom>
          <a:noFill/>
          <a:ln cap="flat" cmpd="sng" w="76200">
            <a:solidFill>
              <a:srgbClr val="FFF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0" name="Google Shape;30;p4"/>
          <p:cNvCxnSpPr/>
          <p:nvPr/>
        </p:nvCxnSpPr>
        <p:spPr>
          <a:xfrm>
            <a:off x="33963350" y="11090075"/>
            <a:ext cx="8040300" cy="57900"/>
          </a:xfrm>
          <a:prstGeom prst="straightConnector1">
            <a:avLst/>
          </a:prstGeom>
          <a:noFill/>
          <a:ln cap="flat" cmpd="sng" w="76200">
            <a:solidFill>
              <a:srgbClr val="FFF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1" name="Google Shape;31;p4"/>
          <p:cNvSpPr txBox="1"/>
          <p:nvPr/>
        </p:nvSpPr>
        <p:spPr>
          <a:xfrm>
            <a:off x="1251650" y="2713145"/>
            <a:ext cx="7440900" cy="92280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950" lIns="365950" spcFirstLastPara="1" rIns="365950" wrap="square" tIns="3659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</a:pPr>
            <a:r>
              <a:rPr b="1" i="0" lang="en" sz="5300" u="none" cap="none" strike="noStrike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1. Público-alvo</a:t>
            </a:r>
            <a:br>
              <a:rPr b="0" i="0" lang="en" sz="3300" u="none" cap="none" strike="noStrike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rPr>
            </a:br>
            <a:br>
              <a:rPr b="0" i="0" lang="en" sz="3800" u="none" cap="none" strike="noStrike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rPr>
            </a:br>
            <a:r>
              <a:rPr b="0" i="0" lang="en" sz="4700" u="none" cap="none" strike="noStrike">
                <a:solidFill>
                  <a:schemeClr val="dk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rPr>
              <a:t>• Quem nós queremos impactar (times, quantidade de colaboradores) com a iniciativa?</a:t>
            </a:r>
            <a:endParaRPr b="0" i="0" sz="4700" u="none" cap="none" strike="noStrike">
              <a:solidFill>
                <a:schemeClr val="dk1"/>
              </a:solidFill>
              <a:latin typeface="IBM Plex Sans Medium"/>
              <a:ea typeface="IBM Plex Sans Medium"/>
              <a:cs typeface="IBM Plex Sans Medium"/>
              <a:sym typeface="IBM Plex Sans Medi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Arial"/>
              <a:buNone/>
            </a:pPr>
            <a:r>
              <a:rPr b="0" i="0" lang="en" sz="4700" u="none" cap="none" strike="noStrike">
                <a:solidFill>
                  <a:schemeClr val="dk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rPr>
              <a:t>• Quem são nossos públicos internos</a:t>
            </a:r>
            <a:br>
              <a:rPr b="0" i="0" lang="en" sz="4700" u="none" cap="none" strike="noStrike">
                <a:solidFill>
                  <a:schemeClr val="dk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rPr>
            </a:br>
            <a:r>
              <a:rPr b="0" i="0" lang="en" sz="4700" u="none" cap="none" strike="noStrike">
                <a:solidFill>
                  <a:schemeClr val="dk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rPr>
              <a:t>e externos mais importantes?</a:t>
            </a:r>
            <a:endParaRPr b="0" i="0" sz="4700" u="none" cap="none" strike="noStrike">
              <a:solidFill>
                <a:schemeClr val="dk1"/>
              </a:solidFill>
              <a:latin typeface="IBM Plex Sans Medium"/>
              <a:ea typeface="IBM Plex Sans Medium"/>
              <a:cs typeface="IBM Plex Sans Medium"/>
              <a:sym typeface="IBM Plex Sans Medi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t/>
            </a:r>
            <a:endParaRPr b="1" i="0" sz="25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2" name="Google Shape;32;p4"/>
          <p:cNvSpPr txBox="1"/>
          <p:nvPr/>
        </p:nvSpPr>
        <p:spPr>
          <a:xfrm>
            <a:off x="9386575" y="2713139"/>
            <a:ext cx="7440900" cy="87357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950" lIns="365950" spcFirstLastPara="1" rIns="365950" wrap="square" tIns="3659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</a:pPr>
            <a:r>
              <a:rPr b="1" i="0" lang="en" sz="5300" u="none" cap="none" strike="noStrike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2. Problema</a:t>
            </a:r>
            <a:endParaRPr b="0" i="0" sz="3300" u="none" cap="none" strike="noStrike">
              <a:solidFill>
                <a:schemeClr val="dk1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t/>
            </a:r>
            <a:endParaRPr b="0" i="0" sz="3300" u="none" cap="none" strike="noStrike">
              <a:solidFill>
                <a:schemeClr val="dk1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Arial"/>
              <a:buNone/>
            </a:pPr>
            <a:r>
              <a:rPr b="0" i="0" lang="en" sz="4700" u="none" cap="none" strike="noStrike">
                <a:solidFill>
                  <a:schemeClr val="dk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rPr>
              <a:t>• O que buscamos resolver com este treinamento? </a:t>
            </a:r>
            <a:endParaRPr b="0" i="0" sz="4700" u="none" cap="none" strike="noStrike">
              <a:solidFill>
                <a:schemeClr val="dk1"/>
              </a:solidFill>
              <a:latin typeface="IBM Plex Sans Medium"/>
              <a:ea typeface="IBM Plex Sans Medium"/>
              <a:cs typeface="IBM Plex Sans Medium"/>
              <a:sym typeface="IBM Plex Sans Medi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Arial"/>
              <a:buNone/>
            </a:pPr>
            <a:r>
              <a:t/>
            </a:r>
            <a:endParaRPr b="0" i="0" sz="4700" u="none" cap="none" strike="noStrike">
              <a:solidFill>
                <a:schemeClr val="dk1"/>
              </a:solidFill>
              <a:latin typeface="IBM Plex Sans Medium"/>
              <a:ea typeface="IBM Plex Sans Medium"/>
              <a:cs typeface="IBM Plex Sans Medium"/>
              <a:sym typeface="IBM Plex Sans Medi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4700" u="none" cap="none" strike="noStrike">
                <a:solidFill>
                  <a:schemeClr val="dk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rPr>
              <a:t>• Quais as barreiras de aprendizagem identificadas? </a:t>
            </a:r>
            <a:endParaRPr b="0" i="0" sz="4700" u="none" cap="none" strike="noStrike">
              <a:solidFill>
                <a:schemeClr val="dk1"/>
              </a:solidFill>
              <a:latin typeface="IBM Plex Sans Medium"/>
              <a:ea typeface="IBM Plex Sans Medium"/>
              <a:cs typeface="IBM Plex Sans Medium"/>
              <a:sym typeface="IBM Plex Sans Medi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0" sz="25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500"/>
              </a:spcBef>
              <a:spcAft>
                <a:spcPts val="150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t/>
            </a:r>
            <a:endParaRPr b="1" i="0" sz="42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3" name="Google Shape;33;p4"/>
          <p:cNvSpPr txBox="1"/>
          <p:nvPr/>
        </p:nvSpPr>
        <p:spPr>
          <a:xfrm>
            <a:off x="17327325" y="11327987"/>
            <a:ext cx="7440900" cy="71964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950" lIns="365950" spcFirstLastPara="1" rIns="365950" wrap="square" tIns="3659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</a:pPr>
            <a:r>
              <a:rPr b="1" i="0" lang="en" sz="5300" u="none" cap="none" strike="noStrike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4. Valor Estratégico</a:t>
            </a:r>
            <a:br>
              <a:rPr b="0" i="0" lang="en" sz="3300" u="none" cap="none" strike="noStrike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rPr>
            </a:br>
            <a:br>
              <a:rPr b="0" i="0" lang="en" sz="3300" u="none" cap="none" strike="noStrike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rPr>
            </a:br>
            <a:r>
              <a:rPr b="0" i="0" lang="en" sz="4300" u="none" cap="none" strike="noStrike">
                <a:solidFill>
                  <a:schemeClr val="dk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rPr>
              <a:t>• </a:t>
            </a:r>
            <a:r>
              <a:rPr b="0" i="0" lang="en" sz="4700" u="none" cap="none" strike="noStrike">
                <a:solidFill>
                  <a:schemeClr val="dk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rPr>
              <a:t>Qual</a:t>
            </a:r>
            <a:r>
              <a:rPr b="0" i="0" lang="en" sz="4300" u="none" cap="none" strike="noStrike">
                <a:solidFill>
                  <a:schemeClr val="dk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rPr>
              <a:t> a valor da ação para o negócio?</a:t>
            </a:r>
            <a:endParaRPr b="0" i="0" sz="4300" u="none" cap="none" strike="noStrike">
              <a:solidFill>
                <a:schemeClr val="dk1"/>
              </a:solidFill>
              <a:latin typeface="IBM Plex Sans Medium"/>
              <a:ea typeface="IBM Plex Sans Medium"/>
              <a:cs typeface="IBM Plex Sans Medium"/>
              <a:sym typeface="IBM Plex Sans Medi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</a:pPr>
            <a:r>
              <a:t/>
            </a:r>
            <a:endParaRPr b="0" i="0" sz="4300" u="none" cap="none" strike="noStrike">
              <a:solidFill>
                <a:schemeClr val="dk1"/>
              </a:solidFill>
              <a:latin typeface="IBM Plex Sans Medium"/>
              <a:ea typeface="IBM Plex Sans Medium"/>
              <a:cs typeface="IBM Plex Sans Medium"/>
              <a:sym typeface="IBM Plex Sans Medi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4700" u="none" cap="none" strike="noStrike">
                <a:solidFill>
                  <a:schemeClr val="dk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rPr>
              <a:t>• Quais melhorias/resultados o negócio alcançará? </a:t>
            </a:r>
            <a:endParaRPr b="0" i="0" sz="4300" u="none" cap="none" strike="noStrike">
              <a:solidFill>
                <a:schemeClr val="dk1"/>
              </a:solidFill>
              <a:latin typeface="IBM Plex Sans Medium"/>
              <a:ea typeface="IBM Plex Sans Medium"/>
              <a:cs typeface="IBM Plex Sans Medium"/>
              <a:sym typeface="IBM Plex Sans Medi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500"/>
              </a:spcBef>
              <a:spcAft>
                <a:spcPts val="150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1" i="0" sz="22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4" name="Google Shape;34;p4"/>
          <p:cNvSpPr txBox="1"/>
          <p:nvPr/>
        </p:nvSpPr>
        <p:spPr>
          <a:xfrm>
            <a:off x="17372712" y="2735623"/>
            <a:ext cx="7440900" cy="9049015"/>
          </a:xfrm>
          <a:prstGeom prst="rect">
            <a:avLst/>
          </a:prstGeom>
          <a:noFill/>
          <a:ln>
            <a:noFill/>
          </a:ln>
        </p:spPr>
        <p:txBody>
          <a:bodyPr anchorCtr="0" anchor="t" bIns="365950" lIns="365950" spcFirstLastPara="1" rIns="365950" wrap="square" tIns="3659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</a:pPr>
            <a:r>
              <a:rPr b="1" i="0" lang="en" sz="5300" u="none" cap="none" strike="noStrike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3. Proposta de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</a:pPr>
            <a:r>
              <a:rPr b="1" i="0" lang="en" sz="5300" u="none" cap="none" strike="noStrike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Valor</a:t>
            </a:r>
            <a:br>
              <a:rPr b="0" i="0" lang="en" sz="3300" u="none" cap="none" strike="noStrike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rPr>
            </a:br>
            <a:br>
              <a:rPr b="0" i="0" lang="en" sz="3300" u="none" cap="none" strike="noStrike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rPr>
            </a:br>
            <a:r>
              <a:rPr b="0" i="0" lang="en" sz="4700" u="none" cap="none" strike="noStrike">
                <a:solidFill>
                  <a:schemeClr val="dk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rPr>
              <a:t>• Qual a ação proposta? Como ela resolve o problema que apontamos?</a:t>
            </a:r>
            <a:endParaRPr b="0" i="0" sz="4700" u="none" cap="none" strike="noStrike">
              <a:solidFill>
                <a:schemeClr val="dk1"/>
              </a:solidFill>
              <a:latin typeface="IBM Plex Sans Medium"/>
              <a:ea typeface="IBM Plex Sans Medium"/>
              <a:cs typeface="IBM Plex Sans Medium"/>
              <a:sym typeface="IBM Plex Sans Medi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Arial"/>
              <a:buNone/>
            </a:pPr>
            <a:r>
              <a:t/>
            </a:r>
            <a:endParaRPr b="0" i="0" sz="4700" u="none" cap="none" strike="noStrike">
              <a:solidFill>
                <a:schemeClr val="dk1"/>
              </a:solidFill>
              <a:latin typeface="IBM Plex Sans Medium"/>
              <a:ea typeface="IBM Plex Sans Medium"/>
              <a:cs typeface="IBM Plex Sans Medium"/>
              <a:sym typeface="IBM Plex Sans Medi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Arial"/>
              <a:buNone/>
            </a:pPr>
            <a:r>
              <a:rPr b="0" i="0" lang="en" sz="4700" u="none" cap="none" strike="noStrike">
                <a:solidFill>
                  <a:schemeClr val="dk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rPr>
              <a:t>• Por que o colaborador se engajaria na ação?</a:t>
            </a:r>
            <a:endParaRPr b="0" i="0" sz="4700" u="none" cap="none" strike="noStrike">
              <a:solidFill>
                <a:schemeClr val="dk1"/>
              </a:solidFill>
              <a:latin typeface="IBM Plex Sans Medium"/>
              <a:ea typeface="IBM Plex Sans Medium"/>
              <a:cs typeface="IBM Plex Sans Medium"/>
              <a:sym typeface="IBM Plex Sans Medi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500"/>
              </a:spcBef>
              <a:spcAft>
                <a:spcPts val="150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1" i="0" sz="22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5" name="Google Shape;35;p4"/>
          <p:cNvSpPr txBox="1"/>
          <p:nvPr/>
        </p:nvSpPr>
        <p:spPr>
          <a:xfrm>
            <a:off x="1251650" y="21313179"/>
            <a:ext cx="19792800" cy="47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950" lIns="365950" spcFirstLastPara="1" rIns="365950" wrap="square" tIns="36595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1500"/>
              </a:spcAft>
              <a:buClr>
                <a:srgbClr val="000000"/>
              </a:buClr>
              <a:buSzPts val="5300"/>
              <a:buFont typeface="Arial"/>
              <a:buNone/>
            </a:pPr>
            <a:r>
              <a:rPr b="1" i="0" lang="en" sz="5300" u="none" cap="none" strike="noStrike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5. Objetivos, Metas e KPI's</a:t>
            </a:r>
            <a:br>
              <a:rPr b="0" i="0" lang="en" sz="3300" u="none" cap="none" strike="noStrike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rPr>
            </a:br>
            <a:r>
              <a:rPr b="0" i="0" lang="en" sz="4500" u="none" cap="none" strike="noStrike">
                <a:solidFill>
                  <a:schemeClr val="dk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rPr>
              <a:t>• Quais são os objetivos principais da iniciativa de T&amp;D?</a:t>
            </a:r>
            <a:br>
              <a:rPr b="0" i="0" lang="en" sz="4500" u="none" cap="none" strike="noStrike">
                <a:solidFill>
                  <a:schemeClr val="dk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rPr>
            </a:br>
            <a:r>
              <a:rPr b="0" i="0" lang="en" sz="4500" u="none" cap="none" strike="noStrike">
                <a:solidFill>
                  <a:schemeClr val="dk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rPr>
              <a:t>• Quais métricas serão usadas para atribuir parte do sucesso da empresa ao T&amp;D?</a:t>
            </a:r>
            <a:r>
              <a:rPr b="0" i="0" lang="en" sz="4500" u="none" cap="none" strike="noStrike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 </a:t>
            </a:r>
            <a:endParaRPr b="0" i="0" sz="4500" u="none" cap="none" strike="noStrike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36" name="Google Shape;36;p4"/>
          <p:cNvSpPr txBox="1"/>
          <p:nvPr/>
        </p:nvSpPr>
        <p:spPr>
          <a:xfrm>
            <a:off x="10767200" y="28300175"/>
            <a:ext cx="10056000" cy="16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950" lIns="365950" spcFirstLastPara="1" rIns="365950" wrap="square" tIns="365950">
            <a:spAutoFit/>
          </a:bodyPr>
          <a:lstStyle/>
          <a:p>
            <a:pPr indent="0" lvl="0" marL="0" marR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chemeClr val="dk1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rPr>
              <a:t>Estratégia</a:t>
            </a:r>
            <a:endParaRPr b="0" i="0" sz="6000" u="none" cap="none" strike="noStrike">
              <a:solidFill>
                <a:schemeClr val="dk1"/>
              </a:solidFill>
              <a:latin typeface="IBM Plex Sans SemiBold"/>
              <a:ea typeface="IBM Plex Sans SemiBold"/>
              <a:cs typeface="IBM Plex Sans SemiBold"/>
              <a:sym typeface="IBM Plex Sans SemiBold"/>
            </a:endParaRPr>
          </a:p>
        </p:txBody>
      </p:sp>
      <p:sp>
        <p:nvSpPr>
          <p:cNvPr id="37" name="Google Shape;37;p4"/>
          <p:cNvSpPr txBox="1"/>
          <p:nvPr/>
        </p:nvSpPr>
        <p:spPr>
          <a:xfrm>
            <a:off x="21933700" y="28300175"/>
            <a:ext cx="9942600" cy="1800877"/>
          </a:xfrm>
          <a:prstGeom prst="rect">
            <a:avLst/>
          </a:prstGeom>
          <a:noFill/>
          <a:ln>
            <a:noFill/>
          </a:ln>
        </p:spPr>
        <p:txBody>
          <a:bodyPr anchorCtr="0" anchor="t" bIns="365950" lIns="365950" spcFirstLastPara="1" rIns="365950" wrap="square" tIns="36595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FFF000"/>
                </a:solidFill>
                <a:highlight>
                  <a:srgbClr val="000000"/>
                </a:highlight>
                <a:latin typeface="IBM Plex Sans SemiBold"/>
                <a:ea typeface="IBM Plex Sans SemiBold"/>
                <a:cs typeface="IBM Plex Sans SemiBold"/>
                <a:sym typeface="IBM Plex Sans SemiBold"/>
              </a:rPr>
              <a:t>Execução</a:t>
            </a:r>
            <a:endParaRPr b="1" i="0" sz="4500" u="none" cap="none" strike="noStrike">
              <a:solidFill>
                <a:srgbClr val="FFF000"/>
              </a:solidFill>
              <a:highlight>
                <a:srgbClr val="000000"/>
              </a:highlight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cxnSp>
        <p:nvCxnSpPr>
          <p:cNvPr id="38" name="Google Shape;38;p4"/>
          <p:cNvCxnSpPr/>
          <p:nvPr/>
        </p:nvCxnSpPr>
        <p:spPr>
          <a:xfrm flipH="1">
            <a:off x="21393275" y="21096075"/>
            <a:ext cx="5700" cy="8374200"/>
          </a:xfrm>
          <a:prstGeom prst="straightConnector1">
            <a:avLst/>
          </a:prstGeom>
          <a:noFill/>
          <a:ln cap="flat" cmpd="sng" w="76200">
            <a:solidFill>
              <a:srgbClr val="FFF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9" name="Google Shape;39;p4"/>
          <p:cNvSpPr txBox="1"/>
          <p:nvPr/>
        </p:nvSpPr>
        <p:spPr>
          <a:xfrm>
            <a:off x="25942225" y="2780614"/>
            <a:ext cx="7440900" cy="11603560"/>
          </a:xfrm>
          <a:prstGeom prst="rect">
            <a:avLst/>
          </a:prstGeom>
          <a:noFill/>
          <a:ln>
            <a:noFill/>
          </a:ln>
        </p:spPr>
        <p:txBody>
          <a:bodyPr anchorCtr="0" anchor="t" bIns="365950" lIns="365950" spcFirstLastPara="1" rIns="365950" wrap="square" tIns="3659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</a:pPr>
            <a:r>
              <a:rPr b="1" i="0" lang="en" sz="5300" u="none" cap="none" strike="noStrike">
                <a:solidFill>
                  <a:srgbClr val="FFF000"/>
                </a:solidFill>
                <a:highlight>
                  <a:srgbClr val="000000"/>
                </a:highlight>
                <a:latin typeface="IBM Plex Sans"/>
                <a:ea typeface="IBM Plex Sans"/>
                <a:cs typeface="IBM Plex Sans"/>
                <a:sym typeface="IBM Plex Sans"/>
              </a:rPr>
              <a:t>6. Projeto</a:t>
            </a:r>
            <a:br>
              <a:rPr b="1" i="0" lang="en" sz="5300" u="none" cap="none" strike="noStrike">
                <a:solidFill>
                  <a:srgbClr val="FFF000"/>
                </a:solidFill>
                <a:highlight>
                  <a:srgbClr val="000000"/>
                </a:highlight>
                <a:latin typeface="IBM Plex Sans"/>
                <a:ea typeface="IBM Plex Sans"/>
                <a:cs typeface="IBM Plex Sans"/>
                <a:sym typeface="IBM Plex Sans"/>
              </a:rPr>
            </a:br>
            <a:r>
              <a:rPr b="1" i="0" lang="en" sz="5300" u="none" cap="none" strike="noStrike">
                <a:solidFill>
                  <a:srgbClr val="FFF000"/>
                </a:solidFill>
                <a:highlight>
                  <a:srgbClr val="000000"/>
                </a:highlight>
                <a:latin typeface="IBM Plex Sans"/>
                <a:ea typeface="IBM Plex Sans"/>
                <a:cs typeface="IBM Plex Sans"/>
                <a:sym typeface="IBM Plex Sans"/>
              </a:rPr>
              <a:t>na Prática</a:t>
            </a:r>
            <a:br>
              <a:rPr b="0" i="0" lang="en" sz="3300" u="none" cap="none" strike="noStrike">
                <a:solidFill>
                  <a:srgbClr val="0033FF"/>
                </a:solidFill>
                <a:latin typeface="Lato Black"/>
                <a:ea typeface="Lato Black"/>
                <a:cs typeface="Lato Black"/>
                <a:sym typeface="Lato Black"/>
              </a:rPr>
            </a:br>
            <a:br>
              <a:rPr b="0" i="0" lang="en" sz="3300" u="none" cap="none" strike="noStrike">
                <a:solidFill>
                  <a:srgbClr val="0033FF"/>
                </a:solidFill>
                <a:latin typeface="Lato Black"/>
                <a:ea typeface="Lato Black"/>
                <a:cs typeface="Lato Black"/>
                <a:sym typeface="Lato Black"/>
              </a:rPr>
            </a:br>
            <a:r>
              <a:rPr b="0" i="0" lang="en" sz="4500" u="none" cap="none" strike="noStrike">
                <a:solidFill>
                  <a:schemeClr val="dk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rPr>
              <a:t>• Qual o cronograma para tirar o projeto do papel?</a:t>
            </a:r>
            <a:endParaRPr b="0" i="0" sz="4500" u="none" cap="none" strike="noStrike">
              <a:solidFill>
                <a:schemeClr val="dk1"/>
              </a:solidFill>
              <a:latin typeface="IBM Plex Sans Medium"/>
              <a:ea typeface="IBM Plex Sans Medium"/>
              <a:cs typeface="IBM Plex Sans Medium"/>
              <a:sym typeface="IBM Plex Sans Medi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t/>
            </a:r>
            <a:endParaRPr b="0" i="0" sz="4500" u="none" cap="none" strike="noStrike">
              <a:solidFill>
                <a:schemeClr val="dk1"/>
              </a:solidFill>
              <a:latin typeface="IBM Plex Sans Medium"/>
              <a:ea typeface="IBM Plex Sans Medium"/>
              <a:cs typeface="IBM Plex Sans Medium"/>
              <a:sym typeface="IBM Plex Sans Medi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4500" u="none" cap="none" strike="noStrike">
                <a:solidFill>
                  <a:schemeClr val="dk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rPr>
              <a:t>• Quais práticas estão inseridas na ação?</a:t>
            </a:r>
            <a:endParaRPr b="0" i="0" sz="4500" u="none" cap="none" strike="noStrike">
              <a:solidFill>
                <a:schemeClr val="dk1"/>
              </a:solidFill>
              <a:latin typeface="IBM Plex Sans Medium"/>
              <a:ea typeface="IBM Plex Sans Medium"/>
              <a:cs typeface="IBM Plex Sans Medium"/>
              <a:sym typeface="IBM Plex Sans Medi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t/>
            </a:r>
            <a:endParaRPr b="0" i="0" sz="4500" u="none" cap="none" strike="noStrike">
              <a:solidFill>
                <a:schemeClr val="dk1"/>
              </a:solidFill>
              <a:latin typeface="IBM Plex Sans Medium"/>
              <a:ea typeface="IBM Plex Sans Medium"/>
              <a:cs typeface="IBM Plex Sans Medium"/>
              <a:sym typeface="IBM Plex Sans Medi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rPr b="0" i="0" lang="en" sz="4500" u="none" cap="none" strike="noStrike">
                <a:solidFill>
                  <a:schemeClr val="dk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rPr>
              <a:t>• Que ferramentas, recursos, parceiros poderiam ajudar a melhorar a tangibilização dela?</a:t>
            </a:r>
            <a:endParaRPr b="0" i="0" sz="4500" u="none" cap="none" strike="noStrike">
              <a:solidFill>
                <a:schemeClr val="dk1"/>
              </a:solidFill>
              <a:latin typeface="IBM Plex Sans Medium"/>
              <a:ea typeface="IBM Plex Sans Medium"/>
              <a:cs typeface="IBM Plex Sans Medium"/>
              <a:sym typeface="IBM Plex Sans Medi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1" i="0" sz="2200" u="none" cap="none" strike="noStrike">
              <a:solidFill>
                <a:srgbClr val="0033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0" name="Google Shape;40;p4"/>
          <p:cNvSpPr txBox="1"/>
          <p:nvPr/>
        </p:nvSpPr>
        <p:spPr>
          <a:xfrm>
            <a:off x="34049261" y="2758723"/>
            <a:ext cx="7440900" cy="8348823"/>
          </a:xfrm>
          <a:prstGeom prst="rect">
            <a:avLst/>
          </a:prstGeom>
          <a:noFill/>
          <a:ln>
            <a:noFill/>
          </a:ln>
        </p:spPr>
        <p:txBody>
          <a:bodyPr anchorCtr="0" anchor="t" bIns="365950" lIns="365950" spcFirstLastPara="1" rIns="365950" wrap="square" tIns="3659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</a:pPr>
            <a:r>
              <a:rPr b="1" i="0" lang="en" sz="5300" u="none" cap="none" strike="noStrike">
                <a:solidFill>
                  <a:srgbClr val="FFF000"/>
                </a:solidFill>
                <a:highlight>
                  <a:srgbClr val="000000"/>
                </a:highlight>
                <a:latin typeface="IBM Plex Sans"/>
                <a:ea typeface="IBM Plex Sans"/>
                <a:cs typeface="IBM Plex Sans"/>
                <a:sym typeface="IBM Plex Sans"/>
              </a:rPr>
              <a:t>7. Metodologia</a:t>
            </a:r>
            <a:br>
              <a:rPr b="0" i="0" lang="en" sz="4000" u="none" cap="none" strike="noStrike">
                <a:solidFill>
                  <a:srgbClr val="0033FF"/>
                </a:solidFill>
                <a:latin typeface="Lato Black"/>
                <a:ea typeface="Lato Black"/>
                <a:cs typeface="Lato Black"/>
                <a:sym typeface="Lato Black"/>
              </a:rPr>
            </a:br>
            <a:br>
              <a:rPr b="0" i="0" lang="en" sz="3300" u="none" cap="none" strike="noStrike">
                <a:solidFill>
                  <a:srgbClr val="0033FF"/>
                </a:solidFill>
                <a:latin typeface="Lato Black"/>
                <a:ea typeface="Lato Black"/>
                <a:cs typeface="Lato Black"/>
                <a:sym typeface="Lato Black"/>
              </a:rPr>
            </a:br>
            <a:r>
              <a:rPr b="0" i="0" lang="en" sz="3300" u="none" cap="none" strike="noStrike">
                <a:solidFill>
                  <a:schemeClr val="dk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rPr>
              <a:t>• Quais são os ambientes de aprendizado que oferecemos aos times?</a:t>
            </a:r>
            <a:endParaRPr b="0" i="0" sz="3300" u="none" cap="none" strike="noStrike">
              <a:solidFill>
                <a:schemeClr val="dk1"/>
              </a:solidFill>
              <a:latin typeface="IBM Plex Sans Medium"/>
              <a:ea typeface="IBM Plex Sans Medium"/>
              <a:cs typeface="IBM Plex Sans Medium"/>
              <a:sym typeface="IBM Plex Sans Medi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" sz="3300" u="none" cap="none" strike="noStrike">
                <a:solidFill>
                  <a:schemeClr val="dk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rPr>
              <a:t>• Em quais formatos e momentos os conteúdos são disponibilizados?</a:t>
            </a:r>
            <a:endParaRPr b="0" i="0" sz="3300" u="none" cap="none" strike="noStrike">
              <a:solidFill>
                <a:schemeClr val="dk1"/>
              </a:solidFill>
              <a:latin typeface="IBM Plex Sans Medium"/>
              <a:ea typeface="IBM Plex Sans Medium"/>
              <a:cs typeface="IBM Plex Sans Medium"/>
              <a:sym typeface="IBM Plex Sans Medi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br>
              <a:rPr b="0" i="0" lang="en" sz="3300" u="none" cap="none" strike="noStrike">
                <a:solidFill>
                  <a:schemeClr val="dk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rPr>
            </a:br>
            <a:r>
              <a:rPr b="0" i="0" lang="en" sz="3300" u="none" cap="none" strike="noStrike">
                <a:solidFill>
                  <a:schemeClr val="dk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rPr>
              <a:t>• Conhecimento é mais tático ou estratégico? Prático ou teórico?</a:t>
            </a:r>
            <a:br>
              <a:rPr b="0" i="0" lang="en" sz="3300" u="none" cap="none" strike="noStrike">
                <a:solidFill>
                  <a:schemeClr val="dk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rPr>
            </a:br>
            <a:br>
              <a:rPr b="0" i="0" lang="en" sz="3300" u="none" cap="none" strike="noStrike">
                <a:solidFill>
                  <a:schemeClr val="dk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rPr>
            </a:br>
            <a:r>
              <a:rPr b="0" i="0" lang="en" sz="3300" u="none" cap="none" strike="noStrike">
                <a:solidFill>
                  <a:schemeClr val="dk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rPr>
              <a:t>• Como nos certificamos que as pessoas estão aprendendo?</a:t>
            </a:r>
            <a:endParaRPr b="1" i="0" sz="22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1" name="Google Shape;41;p4"/>
          <p:cNvSpPr txBox="1"/>
          <p:nvPr/>
        </p:nvSpPr>
        <p:spPr>
          <a:xfrm>
            <a:off x="34049261" y="11374074"/>
            <a:ext cx="7440900" cy="10141621"/>
          </a:xfrm>
          <a:prstGeom prst="rect">
            <a:avLst/>
          </a:prstGeom>
          <a:noFill/>
          <a:ln>
            <a:noFill/>
          </a:ln>
        </p:spPr>
        <p:txBody>
          <a:bodyPr anchorCtr="0" anchor="t" bIns="365950" lIns="365950" spcFirstLastPara="1" rIns="365950" wrap="square" tIns="3659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</a:pPr>
            <a:r>
              <a:rPr b="1" i="0" lang="en" sz="5200" u="none" cap="none" strike="noStrike">
                <a:solidFill>
                  <a:srgbClr val="FFF000"/>
                </a:solidFill>
                <a:highlight>
                  <a:srgbClr val="000000"/>
                </a:highlight>
                <a:latin typeface="IBM Plex Sans"/>
                <a:ea typeface="IBM Plex Sans"/>
                <a:cs typeface="IBM Plex Sans"/>
                <a:sym typeface="IBM Plex Sans"/>
              </a:rPr>
              <a:t>8. Parceiros</a:t>
            </a:r>
            <a:br>
              <a:rPr b="0" i="0" lang="en" sz="3200" u="none" cap="none" strike="noStrike">
                <a:solidFill>
                  <a:srgbClr val="0032FF"/>
                </a:solidFill>
                <a:latin typeface="Lato Black"/>
                <a:ea typeface="Lato Black"/>
                <a:cs typeface="Lato Black"/>
                <a:sym typeface="Lato Black"/>
              </a:rPr>
            </a:br>
            <a:br>
              <a:rPr b="1" i="0" lang="en" sz="2100" u="none" cap="none" strike="noStrike">
                <a:solidFill>
                  <a:srgbClr val="0032FF"/>
                </a:solidFill>
                <a:latin typeface="Lato"/>
                <a:ea typeface="Lato"/>
                <a:cs typeface="Lato"/>
                <a:sym typeface="Lato"/>
              </a:rPr>
            </a:br>
            <a:r>
              <a:rPr b="0" i="0" lang="en" sz="4100" u="none" cap="none" strike="noStrike">
                <a:solidFill>
                  <a:schemeClr val="dk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rPr>
              <a:t>• Estamos colaborando com outras áreas para garantir o sucesso das iniciativas de T&amp;D?</a:t>
            </a:r>
            <a:endParaRPr b="0" i="0" sz="4100" u="none" cap="none" strike="noStrike">
              <a:solidFill>
                <a:schemeClr val="dk1"/>
              </a:solidFill>
              <a:latin typeface="IBM Plex Sans Medium"/>
              <a:ea typeface="IBM Plex Sans Medium"/>
              <a:cs typeface="IBM Plex Sans Medium"/>
              <a:sym typeface="IBM Plex Sans Medi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4100"/>
              <a:buFont typeface="Arial"/>
              <a:buNone/>
            </a:pPr>
            <a:r>
              <a:rPr b="0" i="0" lang="en" sz="4100" u="none" cap="none" strike="noStrike">
                <a:solidFill>
                  <a:schemeClr val="dk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rPr>
              <a:t>• Quais são os principais parceiros, internos e externos (fornecedores), na execução da iniciativa?</a:t>
            </a:r>
            <a:endParaRPr b="0" i="0" sz="4100" u="none" cap="none" strike="noStrike">
              <a:solidFill>
                <a:schemeClr val="dk1"/>
              </a:solidFill>
              <a:latin typeface="IBM Plex Sans Medium"/>
              <a:ea typeface="IBM Plex Sans Medium"/>
              <a:cs typeface="IBM Plex Sans Medium"/>
              <a:sym typeface="IBM Plex Sans Medi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100"/>
              <a:buFont typeface="Arial"/>
              <a:buNone/>
            </a:pPr>
            <a:br>
              <a:rPr b="0" i="0" lang="en" sz="4100" u="none" cap="none" strike="noStrike">
                <a:solidFill>
                  <a:schemeClr val="dk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rPr>
            </a:br>
            <a:r>
              <a:rPr b="0" i="0" lang="en" sz="4100" u="none" cap="none" strike="noStrike">
                <a:solidFill>
                  <a:schemeClr val="dk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rPr>
              <a:t>• Quais recursos e serviços estamos adquirindo desses parceiros?</a:t>
            </a:r>
            <a:endParaRPr b="0" i="0" sz="4100" u="none" cap="none" strike="noStrike">
              <a:solidFill>
                <a:schemeClr val="dk1"/>
              </a:solidFill>
              <a:latin typeface="IBM Plex Sans Medium"/>
              <a:ea typeface="IBM Plex Sans Medium"/>
              <a:cs typeface="IBM Plex Sans Medium"/>
              <a:sym typeface="IBM Plex Sans Medi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1" i="0" sz="2100" u="none" cap="none" strike="noStrike">
              <a:solidFill>
                <a:srgbClr val="0032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2" name="Google Shape;42;p4"/>
          <p:cNvSpPr txBox="1"/>
          <p:nvPr/>
        </p:nvSpPr>
        <p:spPr>
          <a:xfrm>
            <a:off x="21733858" y="21313176"/>
            <a:ext cx="19792800" cy="4516235"/>
          </a:xfrm>
          <a:prstGeom prst="rect">
            <a:avLst/>
          </a:prstGeom>
          <a:noFill/>
          <a:ln>
            <a:noFill/>
          </a:ln>
        </p:spPr>
        <p:txBody>
          <a:bodyPr anchorCtr="0" anchor="t" bIns="365950" lIns="365950" spcFirstLastPara="1" rIns="365950" wrap="square" tIns="36595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" sz="5300" u="none" cap="none" strike="noStrike">
                <a:solidFill>
                  <a:srgbClr val="FFF000"/>
                </a:solidFill>
                <a:highlight>
                  <a:srgbClr val="000000"/>
                </a:highlight>
                <a:latin typeface="IBM Plex Sans"/>
                <a:ea typeface="IBM Plex Sans"/>
                <a:cs typeface="IBM Plex Sans"/>
                <a:sym typeface="IBM Plex Sans"/>
              </a:rPr>
              <a:t>9. Orçamento</a:t>
            </a:r>
            <a:endParaRPr b="1" i="0" sz="5300" u="none" cap="none" strike="noStrike">
              <a:solidFill>
                <a:srgbClr val="FFF000"/>
              </a:solidFill>
              <a:highlight>
                <a:srgbClr val="000000"/>
              </a:highlight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100"/>
              <a:buFont typeface="Arial"/>
              <a:buNone/>
            </a:pPr>
            <a:r>
              <a:rPr b="0" i="0" lang="en" sz="4100" u="none" cap="none" strike="noStrike">
                <a:solidFill>
                  <a:schemeClr val="dk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rPr>
              <a:t>• Quais parcerias demandam recursos financeiros?</a:t>
            </a:r>
            <a:endParaRPr b="0" i="0" sz="4100" u="none" cap="none" strike="noStrike">
              <a:solidFill>
                <a:schemeClr val="dk1"/>
              </a:solidFill>
              <a:latin typeface="IBM Plex Sans Medium"/>
              <a:ea typeface="IBM Plex Sans Medium"/>
              <a:cs typeface="IBM Plex Sans Medium"/>
              <a:sym typeface="IBM Plex Sans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100"/>
              <a:buFont typeface="Arial"/>
              <a:buNone/>
            </a:pPr>
            <a:r>
              <a:rPr b="0" i="0" lang="en" sz="4100" u="none" cap="none" strike="noStrike">
                <a:solidFill>
                  <a:schemeClr val="dk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rPr>
              <a:t>• Quais atividades e parceiros são realmente essenciais?</a:t>
            </a:r>
            <a:endParaRPr b="0" i="0" sz="4100" u="none" cap="none" strike="noStrike">
              <a:solidFill>
                <a:schemeClr val="dk1"/>
              </a:solidFill>
              <a:latin typeface="IBM Plex Sans Medium"/>
              <a:ea typeface="IBM Plex Sans Medium"/>
              <a:cs typeface="IBM Plex Sans Medium"/>
              <a:sym typeface="IBM Plex Sans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100"/>
              <a:buFont typeface="Arial"/>
              <a:buNone/>
            </a:pPr>
            <a:r>
              <a:rPr b="0" i="0" lang="en" sz="4100" u="none" cap="none" strike="noStrike">
                <a:solidFill>
                  <a:schemeClr val="dk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rPr>
              <a:t>• As iniciativas de T&amp;D são vistas como geradoras de valor ou custos?</a:t>
            </a:r>
            <a:endParaRPr b="0" i="0" sz="4100" u="none" cap="none" strike="noStrike">
              <a:solidFill>
                <a:schemeClr val="dk1"/>
              </a:solidFill>
              <a:latin typeface="IBM Plex Sans Medium"/>
              <a:ea typeface="IBM Plex Sans Medium"/>
              <a:cs typeface="IBM Plex Sans Medium"/>
              <a:sym typeface="IBM Plex Sans Medium"/>
            </a:endParaRPr>
          </a:p>
        </p:txBody>
      </p:sp>
      <p:cxnSp>
        <p:nvCxnSpPr>
          <p:cNvPr id="43" name="Google Shape;43;p4"/>
          <p:cNvCxnSpPr/>
          <p:nvPr/>
        </p:nvCxnSpPr>
        <p:spPr>
          <a:xfrm>
            <a:off x="25590600" y="2559825"/>
            <a:ext cx="0" cy="18536400"/>
          </a:xfrm>
          <a:prstGeom prst="straightConnector1">
            <a:avLst/>
          </a:prstGeom>
          <a:noFill/>
          <a:ln cap="flat" cmpd="sng" w="76200">
            <a:solidFill>
              <a:srgbClr val="FFF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4" name="Google Shape;44;p4"/>
          <p:cNvCxnSpPr/>
          <p:nvPr/>
        </p:nvCxnSpPr>
        <p:spPr>
          <a:xfrm flipH="1" rot="10800000">
            <a:off x="21384800" y="21056650"/>
            <a:ext cx="20490900" cy="36000"/>
          </a:xfrm>
          <a:prstGeom prst="straightConnector1">
            <a:avLst/>
          </a:prstGeom>
          <a:noFill/>
          <a:ln cap="flat" cmpd="sng" w="76200">
            <a:solidFill>
              <a:srgbClr val="FFF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5" name="Google Shape;45;p4"/>
          <p:cNvCxnSpPr/>
          <p:nvPr/>
        </p:nvCxnSpPr>
        <p:spPr>
          <a:xfrm>
            <a:off x="21321762" y="2496312"/>
            <a:ext cx="4234800" cy="0"/>
          </a:xfrm>
          <a:prstGeom prst="straightConnector1">
            <a:avLst/>
          </a:prstGeom>
          <a:noFill/>
          <a:ln cap="flat" cmpd="sng" w="1143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46" name="Google Shape;46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39700" y="2905363"/>
            <a:ext cx="1400175" cy="1400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7" name="Google Shape;47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293200" y="3005400"/>
            <a:ext cx="1371600" cy="1200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" name="Google Shape;48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4137863" y="3095863"/>
            <a:ext cx="1209675" cy="1019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" name="Google Shape;49;p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4094500" y="11657688"/>
            <a:ext cx="1123950" cy="1152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0" name="Google Shape;50;p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2386975" y="3085425"/>
            <a:ext cx="1181100" cy="1133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1" name="Google Shape;51;p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185225" y="3047313"/>
            <a:ext cx="1304925" cy="1209675"/>
          </a:xfrm>
          <a:prstGeom prst="rect">
            <a:avLst/>
          </a:prstGeom>
          <a:noFill/>
          <a:ln cap="flat" cmpd="sng" w="9525">
            <a:solidFill>
              <a:srgbClr val="FFF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2" name="Google Shape;52;p4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40295713" y="11624375"/>
            <a:ext cx="1219200" cy="121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" name="Google Shape;53;p4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39798119" y="21619603"/>
            <a:ext cx="1706306" cy="1133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4" name="Google Shape;54;p4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19423027" y="21538652"/>
            <a:ext cx="1400175" cy="1400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4"/>
          <p:cNvPicPr preferRelativeResize="0"/>
          <p:nvPr/>
        </p:nvPicPr>
        <p:blipFill rotWithShape="1">
          <a:blip r:embed="rId12">
            <a:alphaModFix/>
          </a:blip>
          <a:srcRect b="4701" l="0" r="0" t="4700"/>
          <a:stretch/>
        </p:blipFill>
        <p:spPr>
          <a:xfrm>
            <a:off x="596450" y="214365"/>
            <a:ext cx="41379348" cy="214171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6" name="Google Shape;56;p4"/>
          <p:cNvCxnSpPr/>
          <p:nvPr/>
        </p:nvCxnSpPr>
        <p:spPr>
          <a:xfrm>
            <a:off x="17154950" y="11090075"/>
            <a:ext cx="8606400" cy="579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1" name="Google Shape;61;p5"/>
          <p:cNvCxnSpPr/>
          <p:nvPr/>
        </p:nvCxnSpPr>
        <p:spPr>
          <a:xfrm>
            <a:off x="21321762" y="2496312"/>
            <a:ext cx="4234800" cy="0"/>
          </a:xfrm>
          <a:prstGeom prst="straightConnector1">
            <a:avLst/>
          </a:prstGeom>
          <a:noFill/>
          <a:ln cap="flat" cmpd="sng" w="1143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62" name="Google Shape;62;p5"/>
          <p:cNvPicPr preferRelativeResize="0"/>
          <p:nvPr/>
        </p:nvPicPr>
        <p:blipFill rotWithShape="1">
          <a:blip r:embed="rId3">
            <a:alphaModFix/>
          </a:blip>
          <a:srcRect b="4701" l="0" r="0" t="4700"/>
          <a:stretch/>
        </p:blipFill>
        <p:spPr>
          <a:xfrm>
            <a:off x="596450" y="214365"/>
            <a:ext cx="41379348" cy="2141710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5"/>
          <p:cNvSpPr/>
          <p:nvPr/>
        </p:nvSpPr>
        <p:spPr>
          <a:xfrm>
            <a:off x="965375" y="2496400"/>
            <a:ext cx="40964100" cy="25702500"/>
          </a:xfrm>
          <a:prstGeom prst="roundRect">
            <a:avLst>
              <a:gd fmla="val 1371" name="adj"/>
            </a:avLst>
          </a:prstGeom>
          <a:solidFill>
            <a:schemeClr val="lt1"/>
          </a:solidFill>
          <a:ln cap="flat" cmpd="sng" w="1143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5950" lIns="365950" spcFirstLastPara="1" rIns="365950" wrap="square" tIns="3659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5"/>
          <p:cNvSpPr/>
          <p:nvPr/>
        </p:nvSpPr>
        <p:spPr>
          <a:xfrm>
            <a:off x="21321750" y="2496400"/>
            <a:ext cx="20633400" cy="25702500"/>
          </a:xfrm>
          <a:prstGeom prst="roundRect">
            <a:avLst>
              <a:gd fmla="val 1371" name="adj"/>
            </a:avLst>
          </a:prstGeom>
          <a:solidFill>
            <a:schemeClr val="lt1"/>
          </a:solidFill>
          <a:ln cap="flat" cmpd="sng" w="114300">
            <a:solidFill>
              <a:srgbClr val="FFF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5950" lIns="365950" spcFirstLastPara="1" rIns="365950" wrap="square" tIns="3659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5"/>
          <p:cNvSpPr/>
          <p:nvPr/>
        </p:nvSpPr>
        <p:spPr>
          <a:xfrm>
            <a:off x="20830032" y="2560320"/>
            <a:ext cx="1248300" cy="2557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6" name="Google Shape;66;p5"/>
          <p:cNvCxnSpPr/>
          <p:nvPr/>
        </p:nvCxnSpPr>
        <p:spPr>
          <a:xfrm>
            <a:off x="913353" y="21074655"/>
            <a:ext cx="20472600" cy="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7" name="Google Shape;67;p5"/>
          <p:cNvCxnSpPr/>
          <p:nvPr/>
        </p:nvCxnSpPr>
        <p:spPr>
          <a:xfrm>
            <a:off x="8963221" y="2496397"/>
            <a:ext cx="0" cy="185913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8" name="Google Shape;68;p5"/>
          <p:cNvCxnSpPr/>
          <p:nvPr/>
        </p:nvCxnSpPr>
        <p:spPr>
          <a:xfrm>
            <a:off x="17022251" y="2496397"/>
            <a:ext cx="0" cy="185634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9" name="Google Shape;69;p5"/>
          <p:cNvCxnSpPr/>
          <p:nvPr/>
        </p:nvCxnSpPr>
        <p:spPr>
          <a:xfrm>
            <a:off x="33861005" y="2496397"/>
            <a:ext cx="0" cy="18563400"/>
          </a:xfrm>
          <a:prstGeom prst="straightConnector1">
            <a:avLst/>
          </a:prstGeom>
          <a:noFill/>
          <a:ln cap="flat" cmpd="sng" w="76200">
            <a:solidFill>
              <a:srgbClr val="FFF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0" name="Google Shape;70;p5"/>
          <p:cNvCxnSpPr/>
          <p:nvPr/>
        </p:nvCxnSpPr>
        <p:spPr>
          <a:xfrm>
            <a:off x="33963350" y="11090075"/>
            <a:ext cx="8040300" cy="57900"/>
          </a:xfrm>
          <a:prstGeom prst="straightConnector1">
            <a:avLst/>
          </a:prstGeom>
          <a:noFill/>
          <a:ln cap="flat" cmpd="sng" w="76200">
            <a:solidFill>
              <a:srgbClr val="FFF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1" name="Google Shape;71;p5"/>
          <p:cNvSpPr txBox="1"/>
          <p:nvPr/>
        </p:nvSpPr>
        <p:spPr>
          <a:xfrm>
            <a:off x="1251650" y="2713145"/>
            <a:ext cx="7440900" cy="89856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950" lIns="365950" spcFirstLastPara="1" rIns="365950" wrap="square" tIns="3659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</a:pPr>
            <a:r>
              <a:rPr b="1" i="0" lang="en" sz="5300" u="none" cap="none" strike="noStrike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1. Público-alvo</a:t>
            </a:r>
            <a:br>
              <a:rPr b="0" i="0" lang="en" sz="3300" u="none" cap="none" strike="noStrike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rPr>
            </a:br>
            <a:br>
              <a:rPr b="0" i="0" lang="en" sz="3800" u="none" cap="none" strike="noStrike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rPr>
            </a:br>
            <a:r>
              <a:rPr b="0" i="0" lang="en" sz="4500" u="none" cap="none" strike="noStrike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Interno:</a:t>
            </a:r>
            <a:endParaRPr b="0" i="0" sz="4500" u="none" cap="none" strike="noStrike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rPr b="0" i="0" lang="en" sz="4500" u="none" cap="none" strike="noStrike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• 30 colaboradores do Time de Vendas </a:t>
            </a:r>
            <a:endParaRPr b="0" i="0" sz="4500" u="none" cap="none" strike="noStrike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4500" u="none" cap="none" strike="noStrike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• Liderança da equipe</a:t>
            </a:r>
            <a:endParaRPr b="0" i="0" sz="4500" u="none" cap="none" strike="noStrike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4500" u="none" cap="none" strike="noStrike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4500" u="none" cap="none" strike="noStrike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Externo:</a:t>
            </a:r>
            <a:endParaRPr b="0" i="0" sz="4500" u="none" cap="none" strike="noStrike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4500" u="none" cap="none" strike="noStrike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•  Fornecedores</a:t>
            </a:r>
            <a:endParaRPr b="0" i="0" sz="4500" u="none" cap="none" strike="noStrike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4500" u="none" cap="none" strike="noStrike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•  Parceiros </a:t>
            </a:r>
            <a:endParaRPr b="0" i="0" sz="4500" u="none" cap="none" strike="noStrike">
              <a:solidFill>
                <a:schemeClr val="dk1"/>
              </a:solidFill>
              <a:latin typeface="IBM Plex Sans Medium"/>
              <a:ea typeface="IBM Plex Sans Medium"/>
              <a:cs typeface="IBM Plex Sans Medium"/>
              <a:sym typeface="IBM Plex Sans Medi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t/>
            </a:r>
            <a:endParaRPr b="1" i="0" sz="25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2" name="Google Shape;72;p5"/>
          <p:cNvSpPr txBox="1"/>
          <p:nvPr/>
        </p:nvSpPr>
        <p:spPr>
          <a:xfrm>
            <a:off x="9386575" y="2713139"/>
            <a:ext cx="7440900" cy="99054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950" lIns="365950" spcFirstLastPara="1" rIns="365950" wrap="square" tIns="3659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</a:pPr>
            <a:r>
              <a:rPr b="1" i="0" lang="en" sz="5300" u="none" cap="none" strike="noStrike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2. Problema</a:t>
            </a:r>
            <a:endParaRPr b="0" i="0" sz="3300" u="none" cap="none" strike="noStrike">
              <a:solidFill>
                <a:schemeClr val="dk1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t/>
            </a:r>
            <a:endParaRPr b="0" i="0" sz="3300" u="none" cap="none" strike="noStrike">
              <a:solidFill>
                <a:schemeClr val="dk1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rPr b="0" i="0" lang="en" sz="4500" u="none" cap="none" strike="noStrike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• Historicamente, o Time de Vendas não apresenta bom desempenho no 2° trimestre do ano.</a:t>
            </a:r>
            <a:endParaRPr b="0" i="0" sz="4500" u="none" cap="none" strike="noStrike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t/>
            </a:r>
            <a:endParaRPr b="0" i="0" sz="4500" u="none" cap="none" strike="noStrike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rPr b="0" i="0" lang="en" sz="4500" u="none" cap="none" strike="noStrike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• O autodesenvolvimento não está sendo suficiente para nivelar o conhecimento da equipe. </a:t>
            </a:r>
            <a:endParaRPr b="0" i="0" sz="4700" u="none" cap="none" strike="noStrike">
              <a:solidFill>
                <a:schemeClr val="dk1"/>
              </a:solidFill>
              <a:latin typeface="IBM Plex Sans Medium"/>
              <a:ea typeface="IBM Plex Sans Medium"/>
              <a:cs typeface="IBM Plex Sans Medium"/>
              <a:sym typeface="IBM Plex Sans Medi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t/>
            </a:r>
            <a:endParaRPr b="1" i="0" sz="25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500"/>
              </a:spcBef>
              <a:spcAft>
                <a:spcPts val="150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t/>
            </a:r>
            <a:endParaRPr b="1" i="0" sz="42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3" name="Google Shape;73;p5"/>
          <p:cNvSpPr txBox="1"/>
          <p:nvPr/>
        </p:nvSpPr>
        <p:spPr>
          <a:xfrm>
            <a:off x="17327325" y="11327987"/>
            <a:ext cx="7440900" cy="62496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950" lIns="365950" spcFirstLastPara="1" rIns="365950" wrap="square" tIns="3659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</a:pPr>
            <a:r>
              <a:rPr b="1" i="0" lang="en" sz="5300" u="none" cap="none" strike="noStrike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4. Valor Estratégico</a:t>
            </a:r>
            <a:br>
              <a:rPr b="0" i="0" lang="en" sz="3300" u="none" cap="none" strike="noStrike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rPr>
            </a:br>
            <a:br>
              <a:rPr b="0" i="0" lang="en" sz="3300" u="none" cap="none" strike="noStrike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rPr>
            </a:br>
            <a:r>
              <a:rPr b="0" i="0" lang="en" sz="4500" u="none" cap="none" strike="noStrike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• Melhora dos resultados financeiros de vendas.</a:t>
            </a:r>
            <a:endParaRPr b="0" i="0" sz="4500" u="none" cap="none" strike="noStrike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t/>
            </a:r>
            <a:endParaRPr b="0" i="0" sz="4500" u="none" cap="none" strike="noStrike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4500" u="none" cap="none" strike="noStrike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• Retenção dos colaboradores. </a:t>
            </a:r>
            <a:endParaRPr b="0" i="0" sz="4500" u="none" cap="none" strike="noStrike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1" i="0" sz="22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4" name="Google Shape;74;p5"/>
          <p:cNvSpPr txBox="1"/>
          <p:nvPr/>
        </p:nvSpPr>
        <p:spPr>
          <a:xfrm>
            <a:off x="17372712" y="2735623"/>
            <a:ext cx="7440900" cy="8448850"/>
          </a:xfrm>
          <a:prstGeom prst="rect">
            <a:avLst/>
          </a:prstGeom>
          <a:noFill/>
          <a:ln>
            <a:noFill/>
          </a:ln>
        </p:spPr>
        <p:txBody>
          <a:bodyPr anchorCtr="0" anchor="t" bIns="365950" lIns="365950" spcFirstLastPara="1" rIns="365950" wrap="square" tIns="3659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</a:pPr>
            <a:r>
              <a:rPr b="1" i="0" lang="en" sz="5300" u="none" cap="none" strike="noStrike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3. Proposta de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</a:pPr>
            <a:r>
              <a:rPr b="1" i="0" lang="en" sz="5300" u="none" cap="none" strike="noStrike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Valor</a:t>
            </a:r>
            <a:br>
              <a:rPr b="0" i="0" lang="en" sz="3300" u="none" cap="none" strike="noStrike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rPr>
            </a:br>
            <a:br>
              <a:rPr b="0" i="0" lang="en" sz="3300" u="none" cap="none" strike="noStrike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rPr>
            </a:br>
            <a:r>
              <a:rPr b="0" i="0" lang="en" sz="4500" u="none" cap="none" strike="noStrike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• Contratação de uma Jornada de Aprendizagem para a Equipe, envolvendo habilidades técnicas, comportamentais e momentos práticos. </a:t>
            </a:r>
            <a:endParaRPr b="0" i="0" sz="4700" u="none" cap="none" strike="noStrike">
              <a:solidFill>
                <a:schemeClr val="dk1"/>
              </a:solidFill>
              <a:latin typeface="IBM Plex Sans Medium"/>
              <a:ea typeface="IBM Plex Sans Medium"/>
              <a:cs typeface="IBM Plex Sans Medium"/>
              <a:sym typeface="IBM Plex Sans Medi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500"/>
              </a:spcBef>
              <a:spcAft>
                <a:spcPts val="150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1" i="0" sz="22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5" name="Google Shape;75;p5"/>
          <p:cNvSpPr txBox="1"/>
          <p:nvPr/>
        </p:nvSpPr>
        <p:spPr>
          <a:xfrm>
            <a:off x="1251650" y="21313179"/>
            <a:ext cx="19792800" cy="67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950" lIns="365950" spcFirstLastPara="1" rIns="365950" wrap="square" tIns="36595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</a:pPr>
            <a:r>
              <a:rPr b="1" i="0" lang="en" sz="5300" u="none" cap="none" strike="noStrike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5. Objetivos, Metas e KPI's</a:t>
            </a:r>
            <a:br>
              <a:rPr b="0" i="0" lang="en" sz="3300" u="none" cap="none" strike="noStrike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rPr>
            </a:br>
            <a:r>
              <a:rPr b="0" i="0" lang="en" sz="3600" u="none" cap="none" strike="noStrike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• Aumentar em 30% a geração de negócio no 2° trimestre de 2023.</a:t>
            </a:r>
            <a:endParaRPr b="0" i="0" sz="3600" u="none" cap="none" strike="noStrike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3600" u="none" cap="none" strike="noStrike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• Alcançar 95% de engajamento na Jornada e 90% de aprovação.</a:t>
            </a:r>
            <a:endParaRPr b="0" i="0" sz="3600" u="none" cap="none" strike="noStrike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" sz="3600" u="none" cap="none" strike="noStrike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• Conquistar e manter a confiança da alta gestão nos programas de desenvolvimento</a:t>
            </a:r>
            <a:endParaRPr b="0" i="0" sz="3600" u="none" cap="none" strike="noStrike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3600" u="none" cap="none" strike="noStrike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3600" u="none" cap="none" strike="noStrike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• Criar embaixadores da educação corporativa na empresa</a:t>
            </a:r>
            <a:endParaRPr b="0" i="0" sz="3600" u="none" cap="none" strike="noStrike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5400" u="none" cap="none" strike="noStrike">
              <a:solidFill>
                <a:schemeClr val="dk1"/>
              </a:solidFill>
              <a:latin typeface="IBM Plex Sans Medium"/>
              <a:ea typeface="IBM Plex Sans Medium"/>
              <a:cs typeface="IBM Plex Sans Medium"/>
              <a:sym typeface="IBM Plex Sans Medium"/>
            </a:endParaRPr>
          </a:p>
        </p:txBody>
      </p:sp>
      <p:sp>
        <p:nvSpPr>
          <p:cNvPr id="76" name="Google Shape;76;p5"/>
          <p:cNvSpPr txBox="1"/>
          <p:nvPr/>
        </p:nvSpPr>
        <p:spPr>
          <a:xfrm>
            <a:off x="10767200" y="28300175"/>
            <a:ext cx="10056000" cy="16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950" lIns="365950" spcFirstLastPara="1" rIns="365950" wrap="square" tIns="365950">
            <a:spAutoFit/>
          </a:bodyPr>
          <a:lstStyle/>
          <a:p>
            <a:pPr indent="0" lvl="0" marL="0" marR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chemeClr val="lt1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rPr>
              <a:t>Estratégia</a:t>
            </a:r>
            <a:endParaRPr b="0" i="0" sz="6000" u="none" cap="none" strike="noStrike">
              <a:solidFill>
                <a:schemeClr val="lt1"/>
              </a:solidFill>
              <a:latin typeface="IBM Plex Sans SemiBold"/>
              <a:ea typeface="IBM Plex Sans SemiBold"/>
              <a:cs typeface="IBM Plex Sans SemiBold"/>
              <a:sym typeface="IBM Plex Sans SemiBold"/>
            </a:endParaRPr>
          </a:p>
        </p:txBody>
      </p:sp>
      <p:sp>
        <p:nvSpPr>
          <p:cNvPr id="77" name="Google Shape;77;p5"/>
          <p:cNvSpPr txBox="1"/>
          <p:nvPr/>
        </p:nvSpPr>
        <p:spPr>
          <a:xfrm>
            <a:off x="21933700" y="28300175"/>
            <a:ext cx="9942600" cy="1800877"/>
          </a:xfrm>
          <a:prstGeom prst="rect">
            <a:avLst/>
          </a:prstGeom>
          <a:noFill/>
          <a:ln>
            <a:noFill/>
          </a:ln>
        </p:spPr>
        <p:txBody>
          <a:bodyPr anchorCtr="0" anchor="t" bIns="365950" lIns="365950" spcFirstLastPara="1" rIns="365950" wrap="square" tIns="36595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FFF000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rPr>
              <a:t>Execução</a:t>
            </a:r>
            <a:endParaRPr b="1" i="0" sz="4500" u="none" cap="none" strike="noStrike">
              <a:solidFill>
                <a:srgbClr val="FFF000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cxnSp>
        <p:nvCxnSpPr>
          <p:cNvPr id="78" name="Google Shape;78;p5"/>
          <p:cNvCxnSpPr/>
          <p:nvPr/>
        </p:nvCxnSpPr>
        <p:spPr>
          <a:xfrm flipH="1">
            <a:off x="21393275" y="21096075"/>
            <a:ext cx="5700" cy="8374200"/>
          </a:xfrm>
          <a:prstGeom prst="straightConnector1">
            <a:avLst/>
          </a:prstGeom>
          <a:noFill/>
          <a:ln cap="flat" cmpd="sng" w="76200">
            <a:solidFill>
              <a:srgbClr val="FFF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9" name="Google Shape;79;p5"/>
          <p:cNvSpPr txBox="1"/>
          <p:nvPr/>
        </p:nvSpPr>
        <p:spPr>
          <a:xfrm>
            <a:off x="25942225" y="2780614"/>
            <a:ext cx="7440900" cy="17809105"/>
          </a:xfrm>
          <a:prstGeom prst="rect">
            <a:avLst/>
          </a:prstGeom>
          <a:noFill/>
          <a:ln>
            <a:noFill/>
          </a:ln>
        </p:spPr>
        <p:txBody>
          <a:bodyPr anchorCtr="0" anchor="t" bIns="365950" lIns="365950" spcFirstLastPara="1" rIns="365950" wrap="square" tIns="3659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</a:pPr>
            <a:r>
              <a:rPr b="1" i="0" lang="en" sz="5300" u="none" cap="none" strike="noStrike">
                <a:solidFill>
                  <a:srgbClr val="FFF000"/>
                </a:solidFill>
                <a:highlight>
                  <a:srgbClr val="000000"/>
                </a:highlight>
                <a:latin typeface="IBM Plex Sans"/>
                <a:ea typeface="IBM Plex Sans"/>
                <a:cs typeface="IBM Plex Sans"/>
                <a:sym typeface="IBM Plex Sans"/>
              </a:rPr>
              <a:t>6. Projeto</a:t>
            </a:r>
            <a:br>
              <a:rPr b="1" i="0" lang="en" sz="5300" u="none" cap="none" strike="noStrike">
                <a:solidFill>
                  <a:srgbClr val="FFF000"/>
                </a:solidFill>
                <a:highlight>
                  <a:srgbClr val="000000"/>
                </a:highlight>
                <a:latin typeface="IBM Plex Sans"/>
                <a:ea typeface="IBM Plex Sans"/>
                <a:cs typeface="IBM Plex Sans"/>
                <a:sym typeface="IBM Plex Sans"/>
              </a:rPr>
            </a:br>
            <a:r>
              <a:rPr b="1" i="0" lang="en" sz="5300" u="none" cap="none" strike="noStrike">
                <a:solidFill>
                  <a:srgbClr val="FFF000"/>
                </a:solidFill>
                <a:highlight>
                  <a:srgbClr val="000000"/>
                </a:highlight>
                <a:latin typeface="IBM Plex Sans"/>
                <a:ea typeface="IBM Plex Sans"/>
                <a:cs typeface="IBM Plex Sans"/>
                <a:sym typeface="IBM Plex Sans"/>
              </a:rPr>
              <a:t>na Prática</a:t>
            </a:r>
            <a:br>
              <a:rPr b="0" i="0" lang="en" sz="3300" u="none" cap="none" strike="noStrike">
                <a:solidFill>
                  <a:srgbClr val="0032FF"/>
                </a:solidFill>
                <a:latin typeface="Lato Black"/>
                <a:ea typeface="Lato Black"/>
                <a:cs typeface="Lato Black"/>
                <a:sym typeface="Lato Black"/>
              </a:rPr>
            </a:br>
            <a:br>
              <a:rPr b="0" i="0" lang="en" sz="4500" u="none" cap="none" strike="noStrike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</a:br>
            <a:r>
              <a:rPr b="0" i="0" lang="en" sz="4500" u="none" cap="none" strike="noStrike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• Plataforma contratada com acesso a diferentes trilhas de conhecimento.</a:t>
            </a:r>
            <a:endParaRPr b="0" i="0" sz="4500" u="none" cap="none" strike="noStrike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4500" u="none" cap="none" strike="noStrike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 </a:t>
            </a:r>
            <a:endParaRPr b="0" i="0" sz="4500" u="none" cap="none" strike="noStrike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4500" u="none" cap="none" strike="noStrike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• Skills gaps mapeados em relação ao mercado.</a:t>
            </a:r>
            <a:endParaRPr b="0" i="0" sz="4500" u="none" cap="none" strike="noStrike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4500" u="none" cap="none" strike="noStrike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rPr b="0" i="0" lang="en" sz="4500" u="none" cap="none" strike="noStrike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• Pontos de evolução: diversificação da experiência de aprendizado, identificação de embaixadores internos, plantar as sementes da criação da cultura de lifelong learning.</a:t>
            </a:r>
            <a:endParaRPr b="0" i="0" sz="4500" u="none" cap="none" strike="noStrike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t/>
            </a:r>
            <a:endParaRPr b="0" i="0" sz="4500" u="none" cap="none" strike="noStrike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-457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500"/>
              <a:buFont typeface="IBM Plex Sans"/>
              <a:buChar char="●"/>
            </a:pPr>
            <a:r>
              <a:rPr b="0" i="0" lang="en" sz="4500" u="none" cap="none" strike="noStrike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3 meses de projeto.</a:t>
            </a:r>
            <a:endParaRPr b="0" i="0" sz="4500" u="none" cap="none" strike="noStrike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1" i="0" sz="2200" u="none" cap="none" strike="noStrike">
              <a:solidFill>
                <a:srgbClr val="0033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0" name="Google Shape;80;p5"/>
          <p:cNvSpPr txBox="1"/>
          <p:nvPr/>
        </p:nvSpPr>
        <p:spPr>
          <a:xfrm>
            <a:off x="34049261" y="2758723"/>
            <a:ext cx="7440900" cy="8374215"/>
          </a:xfrm>
          <a:prstGeom prst="rect">
            <a:avLst/>
          </a:prstGeom>
          <a:noFill/>
          <a:ln>
            <a:noFill/>
          </a:ln>
        </p:spPr>
        <p:txBody>
          <a:bodyPr anchorCtr="0" anchor="t" bIns="365950" lIns="365950" spcFirstLastPara="1" rIns="365950" wrap="square" tIns="3659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</a:pPr>
            <a:r>
              <a:rPr b="1" i="0" lang="en" sz="5300" u="none" cap="none" strike="noStrike">
                <a:solidFill>
                  <a:srgbClr val="FFF000"/>
                </a:solidFill>
                <a:highlight>
                  <a:srgbClr val="000000"/>
                </a:highlight>
                <a:latin typeface="IBM Plex Sans"/>
                <a:ea typeface="IBM Plex Sans"/>
                <a:cs typeface="IBM Plex Sans"/>
                <a:sym typeface="IBM Plex Sans"/>
              </a:rPr>
              <a:t>7. Metodologia</a:t>
            </a:r>
            <a:br>
              <a:rPr b="0" i="0" lang="en" sz="4000" u="none" cap="none" strike="noStrike">
                <a:solidFill>
                  <a:srgbClr val="0033FF"/>
                </a:solidFill>
                <a:latin typeface="Lato Black"/>
                <a:ea typeface="Lato Black"/>
                <a:cs typeface="Lato Black"/>
                <a:sym typeface="Lato Black"/>
              </a:rPr>
            </a:br>
            <a:br>
              <a:rPr b="0" i="0" lang="en" sz="3300" u="none" cap="none" strike="noStrike">
                <a:solidFill>
                  <a:srgbClr val="0033FF"/>
                </a:solidFill>
                <a:latin typeface="Lato Black"/>
                <a:ea typeface="Lato Black"/>
                <a:cs typeface="Lato Black"/>
                <a:sym typeface="Lato Black"/>
              </a:rPr>
            </a:br>
            <a:r>
              <a:rPr b="0" i="0" lang="en" sz="3300" u="none" cap="none" strike="noStrike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• Aprendizado síncrono (experiências presenciais) e assíncrono</a:t>
            </a:r>
            <a:br>
              <a:rPr b="0" i="0" lang="en" sz="3300" u="none" cap="none" strike="noStrike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</a:br>
            <a:r>
              <a:rPr b="0" i="0" lang="en" sz="3300" u="none" cap="none" strike="noStrike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(livre demanda)</a:t>
            </a:r>
            <a:endParaRPr b="0" i="0" sz="3300" u="none" cap="none" strike="noStrike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" sz="3300" u="none" cap="none" strike="noStrike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• Em formato de treinamento, workshops e, team buildings. </a:t>
            </a:r>
            <a:endParaRPr b="0" i="0" sz="3300" u="none" cap="none" strike="noStrike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3300" u="none" cap="none" strike="noStrike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•• Conhecimento mais focado no lado prático, aplicação para o dia a dia</a:t>
            </a:r>
            <a:endParaRPr b="0" i="0" sz="3300" u="none" cap="none" strike="noStrike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3300" u="none" cap="none" strike="noStrike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• Validação do aprendizado é feita através de conversa</a:t>
            </a:r>
            <a:endParaRPr b="1" i="0" sz="2200" u="none" cap="none" strike="noStrike">
              <a:solidFill>
                <a:srgbClr val="0033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1" name="Google Shape;81;p5"/>
          <p:cNvSpPr txBox="1"/>
          <p:nvPr/>
        </p:nvSpPr>
        <p:spPr>
          <a:xfrm>
            <a:off x="34049261" y="11374074"/>
            <a:ext cx="7440900" cy="8091060"/>
          </a:xfrm>
          <a:prstGeom prst="rect">
            <a:avLst/>
          </a:prstGeom>
          <a:noFill/>
          <a:ln>
            <a:noFill/>
          </a:ln>
        </p:spPr>
        <p:txBody>
          <a:bodyPr anchorCtr="0" anchor="t" bIns="365950" lIns="365950" spcFirstLastPara="1" rIns="365950" wrap="square" tIns="3659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</a:pPr>
            <a:r>
              <a:rPr b="1" i="0" lang="en" sz="5200" u="none" cap="none" strike="noStrike">
                <a:solidFill>
                  <a:srgbClr val="FFF000"/>
                </a:solidFill>
                <a:highlight>
                  <a:srgbClr val="000000"/>
                </a:highlight>
                <a:latin typeface="IBM Plex Sans"/>
                <a:ea typeface="IBM Plex Sans"/>
                <a:cs typeface="IBM Plex Sans"/>
                <a:sym typeface="IBM Plex Sans"/>
              </a:rPr>
              <a:t>8. Parceiros</a:t>
            </a:r>
            <a:br>
              <a:rPr b="0" i="0" lang="en" sz="3200" u="none" cap="none" strike="noStrike">
                <a:solidFill>
                  <a:srgbClr val="0033FF"/>
                </a:solidFill>
                <a:latin typeface="Lato Black"/>
                <a:ea typeface="Lato Black"/>
                <a:cs typeface="Lato Black"/>
                <a:sym typeface="Lato Black"/>
              </a:rPr>
            </a:br>
            <a:br>
              <a:rPr b="1" i="0" lang="en" sz="2100" u="none" cap="none" strike="noStrike">
                <a:solidFill>
                  <a:srgbClr val="0033FF"/>
                </a:solidFill>
                <a:latin typeface="Lato"/>
                <a:ea typeface="Lato"/>
                <a:cs typeface="Lato"/>
                <a:sym typeface="Lato"/>
              </a:rPr>
            </a:br>
            <a:r>
              <a:rPr b="0" i="0" lang="en" sz="4100" u="none" cap="none" strike="noStrike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• Parceiros internos: times de Marketing, Tecnologia e lideranças.</a:t>
            </a:r>
            <a:endParaRPr b="0" i="0" sz="4100" u="none" cap="none" strike="noStrike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4100" u="none" cap="none" strike="noStrike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4100" u="none" cap="none" strike="noStrike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• Fornecedores externos: plataforma LMS, professores convidados, fornecedor de cursos online</a:t>
            </a:r>
            <a:endParaRPr b="1" i="0" sz="1700" u="none" cap="none" strike="noStrike">
              <a:solidFill>
                <a:srgbClr val="0033F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1" i="0" sz="2100" u="none" cap="none" strike="noStrike">
              <a:solidFill>
                <a:srgbClr val="0033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2" name="Google Shape;82;p5"/>
          <p:cNvSpPr txBox="1"/>
          <p:nvPr/>
        </p:nvSpPr>
        <p:spPr>
          <a:xfrm>
            <a:off x="21733858" y="21313176"/>
            <a:ext cx="19792800" cy="6773776"/>
          </a:xfrm>
          <a:prstGeom prst="rect">
            <a:avLst/>
          </a:prstGeom>
          <a:noFill/>
          <a:ln>
            <a:noFill/>
          </a:ln>
        </p:spPr>
        <p:txBody>
          <a:bodyPr anchorCtr="0" anchor="t" bIns="365950" lIns="365950" spcFirstLastPara="1" rIns="365950" wrap="square" tIns="36595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" sz="5300" u="none" cap="none" strike="noStrike">
                <a:solidFill>
                  <a:srgbClr val="FFF000"/>
                </a:solidFill>
                <a:highlight>
                  <a:srgbClr val="000000"/>
                </a:highlight>
                <a:latin typeface="IBM Plex Sans"/>
                <a:ea typeface="IBM Plex Sans"/>
                <a:cs typeface="IBM Plex Sans"/>
                <a:sym typeface="IBM Plex Sans"/>
              </a:rPr>
              <a:t>9. Orçamento</a:t>
            </a:r>
            <a:endParaRPr b="1" i="0" sz="5300" u="none" cap="none" strike="noStrike">
              <a:solidFill>
                <a:srgbClr val="FFF000"/>
              </a:solidFill>
              <a:highlight>
                <a:srgbClr val="000000"/>
              </a:highlight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3600" u="none" cap="none" strike="noStrike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• Centros de custo: salários da equipe de RH, contratação da plataforma, contrato com fornecedor de conteúdos, estrutura técnica para capacitações presenciais</a:t>
            </a:r>
            <a:endParaRPr b="0" i="0" sz="3600" u="none" cap="none" strike="noStrike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3600" u="none" cap="none" strike="noStrike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3600" u="none" cap="none" strike="noStrike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• Oportunidades: encontrar fornecedor com plataforma + conteúdo, minimizar os encontros presenciais e ganhando escala com transmissões ao vivo</a:t>
            </a:r>
            <a:endParaRPr b="0" i="0" sz="3600" u="none" cap="none" strike="noStrike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t/>
            </a:r>
            <a:endParaRPr b="0" i="0" sz="3600" u="none" cap="none" strike="noStrike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3600" u="none" cap="none" strike="noStrike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• 80% do budget para contratação de fornecedores e 20% para ações de divulgação e engajamento.</a:t>
            </a:r>
            <a:endParaRPr b="0" i="0" sz="3600" u="none" cap="none" strike="noStrike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cxnSp>
        <p:nvCxnSpPr>
          <p:cNvPr id="83" name="Google Shape;83;p5"/>
          <p:cNvCxnSpPr/>
          <p:nvPr/>
        </p:nvCxnSpPr>
        <p:spPr>
          <a:xfrm>
            <a:off x="25590600" y="2559825"/>
            <a:ext cx="0" cy="18536400"/>
          </a:xfrm>
          <a:prstGeom prst="straightConnector1">
            <a:avLst/>
          </a:prstGeom>
          <a:noFill/>
          <a:ln cap="flat" cmpd="sng" w="76200">
            <a:solidFill>
              <a:srgbClr val="FFF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84" name="Google Shape;84;p5"/>
          <p:cNvCxnSpPr/>
          <p:nvPr/>
        </p:nvCxnSpPr>
        <p:spPr>
          <a:xfrm flipH="1" rot="10800000">
            <a:off x="21384800" y="21056650"/>
            <a:ext cx="20490900" cy="36000"/>
          </a:xfrm>
          <a:prstGeom prst="straightConnector1">
            <a:avLst/>
          </a:prstGeom>
          <a:noFill/>
          <a:ln cap="flat" cmpd="sng" w="76200">
            <a:solidFill>
              <a:srgbClr val="FFF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85" name="Google Shape;85;p5"/>
          <p:cNvCxnSpPr/>
          <p:nvPr/>
        </p:nvCxnSpPr>
        <p:spPr>
          <a:xfrm>
            <a:off x="21321762" y="2496312"/>
            <a:ext cx="4234800" cy="0"/>
          </a:xfrm>
          <a:prstGeom prst="straightConnector1">
            <a:avLst/>
          </a:prstGeom>
          <a:noFill/>
          <a:ln cap="flat" cmpd="sng" w="1143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86" name="Google Shape;86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39700" y="2905363"/>
            <a:ext cx="1400175" cy="1400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5293200" y="3005400"/>
            <a:ext cx="1371600" cy="1200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4137863" y="3095863"/>
            <a:ext cx="1209675" cy="1019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4094500" y="11657688"/>
            <a:ext cx="1123950" cy="1152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2386975" y="3085425"/>
            <a:ext cx="1181100" cy="1133475"/>
          </a:xfrm>
          <a:prstGeom prst="rect">
            <a:avLst/>
          </a:prstGeom>
          <a:solidFill>
            <a:srgbClr val="FFF000"/>
          </a:solidFill>
          <a:ln>
            <a:noFill/>
          </a:ln>
        </p:spPr>
      </p:pic>
      <p:pic>
        <p:nvPicPr>
          <p:cNvPr id="91" name="Google Shape;91;p5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40185225" y="3047313"/>
            <a:ext cx="1304925" cy="1209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5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40295713" y="11624375"/>
            <a:ext cx="1219200" cy="121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5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39798119" y="21619603"/>
            <a:ext cx="1706306" cy="1133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5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19423027" y="21538652"/>
            <a:ext cx="1400175" cy="14001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5" name="Google Shape;95;p5"/>
          <p:cNvCxnSpPr/>
          <p:nvPr/>
        </p:nvCxnSpPr>
        <p:spPr>
          <a:xfrm>
            <a:off x="17154950" y="11090075"/>
            <a:ext cx="8606400" cy="579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96" name="Google Shape;96;p5"/>
          <p:cNvSpPr/>
          <p:nvPr/>
        </p:nvSpPr>
        <p:spPr>
          <a:xfrm>
            <a:off x="26338925" y="750900"/>
            <a:ext cx="6584700" cy="10191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5"/>
          <p:cNvSpPr txBox="1"/>
          <p:nvPr/>
        </p:nvSpPr>
        <p:spPr>
          <a:xfrm>
            <a:off x="28016425" y="628125"/>
            <a:ext cx="37005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800"/>
              <a:buFont typeface="Arial"/>
              <a:buNone/>
            </a:pPr>
            <a:r>
              <a:rPr b="0" i="1" lang="en" sz="6800" u="none" cap="none" strike="noStrike">
                <a:solidFill>
                  <a:schemeClr val="dk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rPr>
              <a:t>exemplo</a:t>
            </a:r>
            <a:endParaRPr b="0" i="1" sz="6800" u="none" cap="none" strike="noStrike">
              <a:solidFill>
                <a:schemeClr val="dk1"/>
              </a:solidFill>
              <a:latin typeface="IBM Plex Sans Medium"/>
              <a:ea typeface="IBM Plex Sans Medium"/>
              <a:cs typeface="IBM Plex Sans Medium"/>
              <a:sym typeface="IBM Plex Sans Medium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000"/>
        </a:solid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6"/>
          <p:cNvSpPr/>
          <p:nvPr/>
        </p:nvSpPr>
        <p:spPr>
          <a:xfrm rot="-197571">
            <a:off x="18365311" y="2141678"/>
            <a:ext cx="9584023" cy="1747076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6"/>
          <p:cNvSpPr txBox="1"/>
          <p:nvPr/>
        </p:nvSpPr>
        <p:spPr>
          <a:xfrm>
            <a:off x="19433725" y="2972250"/>
            <a:ext cx="21101700" cy="2762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286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FF"/>
              </a:buClr>
              <a:buSzPts val="1800"/>
              <a:buFont typeface="IBM Plex Sans"/>
              <a:buNone/>
            </a:pPr>
            <a:r>
              <a:t/>
            </a:r>
            <a:endParaRPr b="1" i="0" sz="7600" u="none" cap="none" strike="noStrike">
              <a:solidFill>
                <a:schemeClr val="lt1"/>
              </a:solidFill>
              <a:highlight>
                <a:srgbClr val="FFFF00"/>
              </a:highlight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1143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FF"/>
              </a:buClr>
              <a:buSzPts val="1800"/>
              <a:buFont typeface="IBM Plex Sans"/>
              <a:buNone/>
            </a:pPr>
            <a:r>
              <a:t/>
            </a:r>
            <a:endParaRPr b="0" i="0" sz="5600" u="none" cap="none" strike="noStrike">
              <a:solidFill>
                <a:schemeClr val="lt1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1143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FF"/>
              </a:buClr>
              <a:buSzPts val="1800"/>
              <a:buFont typeface="IBM Plex Sans"/>
              <a:buNone/>
            </a:pPr>
            <a:r>
              <a:rPr b="1" i="0" lang="en" sz="6300" u="none" cap="none" strike="noStrike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&gt;</a:t>
            </a:r>
            <a:r>
              <a:rPr b="1" i="0" lang="en" sz="5800" u="none" cap="none" strike="noStrike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 </a:t>
            </a:r>
            <a:r>
              <a:rPr b="0" i="0" lang="en" sz="6100" u="none" cap="none" strike="noStrike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 O seu Canvas de T&amp;D é um documento vivo, que acompanha as mudanças na empresa e novos projetos. Utilize-o sempre que novas demandas surgirem.</a:t>
            </a:r>
            <a:br>
              <a:rPr b="0" i="0" lang="en" sz="6100" u="none" cap="none" strike="noStrike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</a:br>
            <a:br>
              <a:rPr b="0" i="0" lang="en" sz="6100" u="none" cap="none" strike="noStrike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</a:br>
            <a:r>
              <a:rPr b="1" i="0" lang="en" sz="6300" u="none" cap="none" strike="noStrike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&gt;</a:t>
            </a:r>
            <a:r>
              <a:rPr b="1" i="0" lang="en" sz="5800" u="none" cap="none" strike="noStrike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 </a:t>
            </a:r>
            <a:r>
              <a:rPr b="0" i="0" lang="en" sz="6100" u="none" cap="none" strike="noStrike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 Se a sua empresa já tem uma educação corporativa mais madura, o Canvas facilita o alinhamento de prioridades e contribuições estratégicas do que está sendo feito. Ele ajuda a definir e testar os modelos de aprendizagem para ver se eles fazem sentido para o negócio. </a:t>
            </a:r>
            <a:br>
              <a:rPr b="0" i="0" lang="en" sz="6100" u="none" cap="none" strike="noStrike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</a:br>
            <a:br>
              <a:rPr b="0" i="0" lang="en" sz="6100" u="none" cap="none" strike="noStrike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</a:br>
            <a:r>
              <a:rPr b="1" i="0" lang="en" sz="6300" u="none" cap="none" strike="noStrike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&gt; </a:t>
            </a:r>
            <a:r>
              <a:rPr b="0" i="0" lang="en" sz="6100" u="none" cap="none" strike="noStrike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 Mas se você ainda está começando suas iniciativas, ele também é útil para tirar projetos do papel. Isso porque o Canvas também tangibiliza o valor do T&amp;D, explicando como ele gera valor para a organização.</a:t>
            </a:r>
            <a:br>
              <a:rPr b="0" i="0" lang="en" sz="6100" u="none" cap="none" strike="noStrike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</a:br>
            <a:br>
              <a:rPr b="0" i="0" lang="en" sz="6100" u="none" cap="none" strike="noStrike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</a:br>
            <a:r>
              <a:rPr b="1" i="0" lang="en" sz="6300" u="none" cap="none" strike="noStrike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&gt;</a:t>
            </a:r>
            <a:r>
              <a:rPr b="1" i="0" lang="en" sz="5800" u="none" cap="none" strike="noStrike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 </a:t>
            </a:r>
            <a:r>
              <a:rPr b="0" i="0" lang="en" sz="6100" u="none" cap="none" strike="noStrike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 Para ser ainda mais estratégico(a), procure saber mais sobre os objetivos a longo prazo da empresa e como você pode usar iniciativas de T&amp;D para ajudar o negócio a chegar lá.</a:t>
            </a:r>
            <a:endParaRPr b="0" i="0" sz="6100" u="none" cap="none" strike="noStrike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1143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FF"/>
              </a:buClr>
              <a:buSzPts val="1800"/>
              <a:buFont typeface="IBM Plex Sans"/>
              <a:buNone/>
            </a:pPr>
            <a:r>
              <a:t/>
            </a:r>
            <a:endParaRPr b="0" i="0" sz="6100" u="none" cap="none" strike="noStrike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1143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FF"/>
              </a:buClr>
              <a:buSzPts val="1800"/>
              <a:buFont typeface="IBM Plex Sans"/>
              <a:buNone/>
            </a:pPr>
            <a:r>
              <a:rPr b="1" i="0" lang="en" sz="6300" u="none" cap="none" strike="noStrike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&gt; </a:t>
            </a:r>
            <a:r>
              <a:rPr b="0" i="0" lang="en" sz="6100" u="none" cap="none" strike="noStrike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A ferramenta faz parte do [KIT Gratuito] Planejamento e Orçamento T&amp;D 2025. </a:t>
            </a:r>
            <a:endParaRPr b="0" i="0" sz="6100" u="none" cap="none" strike="noStrike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1143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FF"/>
              </a:buClr>
              <a:buSzPts val="1800"/>
              <a:buFont typeface="IBM Plex Sans"/>
              <a:buNone/>
            </a:pPr>
            <a:r>
              <a:rPr b="0" i="0" lang="en" sz="6100" u="none" cap="none" strike="noStrike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Você pode acessar o Kit completo em: </a:t>
            </a:r>
            <a:r>
              <a:rPr b="1" i="0" lang="en" sz="6100" u="sng" cap="none" strike="noStrike">
                <a:solidFill>
                  <a:schemeClr val="hlink"/>
                </a:solidFill>
                <a:latin typeface="IBM Plex Sans"/>
                <a:ea typeface="IBM Plex Sans"/>
                <a:cs typeface="IBM Plex Sans"/>
                <a:sym typeface="IBM Plex Sans"/>
                <a:hlinkClick r:id="rId3"/>
              </a:rPr>
              <a:t>incompany.escolaconquer.com.br/kit-planejamento-orcamento</a:t>
            </a:r>
            <a:endParaRPr b="1" i="0" sz="6100" u="none" cap="none" strike="noStrike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1143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6100" u="none" cap="none" strike="noStrike">
              <a:solidFill>
                <a:schemeClr val="lt1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1143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FF"/>
              </a:buClr>
              <a:buSzPts val="1800"/>
              <a:buFont typeface="IBM Plex Sans"/>
              <a:buNone/>
            </a:pPr>
            <a:r>
              <a:t/>
            </a:r>
            <a:endParaRPr b="0" i="0" sz="6100" u="none" cap="none" strike="noStrike">
              <a:solidFill>
                <a:schemeClr val="lt1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04" name="Google Shape;104;p6"/>
          <p:cNvSpPr txBox="1"/>
          <p:nvPr/>
        </p:nvSpPr>
        <p:spPr>
          <a:xfrm rot="-236167">
            <a:off x="19480060" y="2222496"/>
            <a:ext cx="7635009" cy="158546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286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100"/>
              <a:buFont typeface="Arial"/>
              <a:buNone/>
            </a:pPr>
            <a:r>
              <a:rPr b="1" i="0" lang="en" sz="9100" u="none" cap="none" strike="noStrike">
                <a:solidFill>
                  <a:srgbClr val="FFF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Dicas finais</a:t>
            </a:r>
            <a:endParaRPr b="0" i="0" sz="2900" u="none" cap="none" strike="noStrike">
              <a:solidFill>
                <a:srgbClr val="FFF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5" name="Google Shape;105;p6"/>
          <p:cNvPicPr preferRelativeResize="0"/>
          <p:nvPr/>
        </p:nvPicPr>
        <p:blipFill rotWithShape="1">
          <a:blip r:embed="rId4">
            <a:alphaModFix/>
          </a:blip>
          <a:srcRect b="47041" l="24791" r="65102" t="28312"/>
          <a:stretch/>
        </p:blipFill>
        <p:spPr>
          <a:xfrm>
            <a:off x="39746963" y="1281352"/>
            <a:ext cx="2193213" cy="2261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40900" y="4898650"/>
            <a:ext cx="17591677" cy="251766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6"/>
          <p:cNvPicPr preferRelativeResize="0"/>
          <p:nvPr/>
        </p:nvPicPr>
        <p:blipFill rotWithShape="1">
          <a:blip r:embed="rId6">
            <a:alphaModFix/>
          </a:blip>
          <a:srcRect b="3814" l="0" r="0" t="3814"/>
          <a:stretch/>
        </p:blipFill>
        <p:spPr>
          <a:xfrm rot="977835">
            <a:off x="-9020309" y="622057"/>
            <a:ext cx="28105371" cy="236026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AEAEA"/>
        </a:solidFill>
      </p:bgPr>
    </p:bg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p7"/>
          <p:cNvPicPr preferRelativeResize="0"/>
          <p:nvPr/>
        </p:nvPicPr>
        <p:blipFill rotWithShape="1">
          <a:blip r:embed="rId3">
            <a:alphaModFix/>
          </a:blip>
          <a:srcRect b="28" l="0" r="0" t="19"/>
          <a:stretch/>
        </p:blipFill>
        <p:spPr>
          <a:xfrm rot="-8387815">
            <a:off x="30713237" y="14232835"/>
            <a:ext cx="17848693" cy="18983832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7"/>
          <p:cNvSpPr txBox="1"/>
          <p:nvPr/>
        </p:nvSpPr>
        <p:spPr>
          <a:xfrm>
            <a:off x="2550325" y="10225650"/>
            <a:ext cx="36065700" cy="159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FF"/>
              </a:buClr>
              <a:buSzPts val="1800"/>
              <a:buFont typeface="IBM Plex Sans"/>
              <a:buNone/>
            </a:pPr>
            <a:r>
              <a:rPr b="0" i="0" lang="en" sz="7000" u="none" cap="none" strike="noStrike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A Conquer In Company é a unidade de negócios da Escola Conquer com foco em empresas. Com metodologia mão na massa, conteúdos atuais e relevantes, professores de mercado e personalização, já levamos treinamentos corporativos e benefícios educacionais para +250 mil profissionais e +700 empresas.</a:t>
            </a:r>
            <a:endParaRPr b="0" i="0" sz="7000" u="none" cap="none" strike="noStrike">
              <a:solidFill>
                <a:srgbClr val="000000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FF"/>
              </a:buClr>
              <a:buSzPts val="1800"/>
              <a:buFont typeface="IBM Plex Sans"/>
              <a:buNone/>
            </a:pPr>
            <a:r>
              <a:t/>
            </a:r>
            <a:endParaRPr b="0" i="0" sz="7000" u="none" cap="none" strike="noStrike">
              <a:solidFill>
                <a:srgbClr val="000000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FF"/>
              </a:buClr>
              <a:buSzPts val="1800"/>
              <a:buFont typeface="IBM Plex Sans"/>
              <a:buNone/>
            </a:pPr>
            <a:r>
              <a:rPr b="0" i="0" lang="en" sz="7000" u="none" cap="none" strike="noStrike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Acesse nossas pílulas de conteúdos gratuitas </a:t>
            </a:r>
            <a:endParaRPr b="0" i="0" sz="7000" u="none" cap="none" strike="noStrike">
              <a:solidFill>
                <a:srgbClr val="000000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FF"/>
              </a:buClr>
              <a:buSzPts val="1800"/>
              <a:buFont typeface="IBM Plex Sans"/>
              <a:buNone/>
            </a:pPr>
            <a:r>
              <a:rPr b="0" i="0" lang="en" sz="7000" u="none" cap="none" strike="noStrike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que vão </a:t>
            </a:r>
            <a:r>
              <a:rPr b="1" i="0" lang="en" sz="7000" u="none" cap="none" strike="noStrike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transformar sua rotina: </a:t>
            </a:r>
            <a:endParaRPr b="1" i="0" sz="7000" u="none" cap="none" strike="noStrike">
              <a:solidFill>
                <a:srgbClr val="000000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FF"/>
              </a:buClr>
              <a:buSzPts val="1800"/>
              <a:buFont typeface="IBM Plex Sans"/>
              <a:buNone/>
            </a:pPr>
            <a:r>
              <a:t/>
            </a:r>
            <a:endParaRPr b="1" i="0" sz="9000" u="none" cap="none" strike="noStrike">
              <a:solidFill>
                <a:srgbClr val="000000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FF"/>
              </a:buClr>
              <a:buSzPts val="1800"/>
              <a:buFont typeface="IBM Plex Sans"/>
              <a:buNone/>
            </a:pPr>
            <a:r>
              <a:rPr b="0" i="0" lang="en" sz="9000" u="sng" cap="none" strike="noStrike">
                <a:solidFill>
                  <a:schemeClr val="hlink"/>
                </a:solidFill>
                <a:latin typeface="IBM Plex Sans"/>
                <a:ea typeface="IBM Plex Sans"/>
                <a:cs typeface="IBM Plex Sans"/>
                <a:sym typeface="IBM Plex Sans"/>
                <a:hlinkClick r:id="rId4"/>
              </a:rPr>
              <a:t>▴ Site Conquer In Company</a:t>
            </a:r>
            <a:r>
              <a:rPr b="0" i="0" lang="en" sz="9000" u="sng" cap="none" strike="noStrike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 </a:t>
            </a:r>
            <a:endParaRPr b="0" i="0" sz="9000" u="sng" cap="none" strike="noStrike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FF"/>
              </a:buClr>
              <a:buSzPts val="1800"/>
              <a:buFont typeface="IBM Plex Sans"/>
              <a:buNone/>
            </a:pPr>
            <a:r>
              <a:rPr b="0" i="0" lang="en" sz="9000" u="sng" cap="none" strike="noStrike">
                <a:solidFill>
                  <a:schemeClr val="hlink"/>
                </a:solidFill>
                <a:latin typeface="IBM Plex Sans"/>
                <a:ea typeface="IBM Plex Sans"/>
                <a:cs typeface="IBM Plex Sans"/>
                <a:sym typeface="IBM Plex Sans"/>
                <a:hlinkClick r:id="rId5"/>
              </a:rPr>
              <a:t>▴ Blog Conquer </a:t>
            </a:r>
            <a:endParaRPr b="0" i="0" sz="9000" u="sng" cap="none" strike="noStrike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FF"/>
              </a:buClr>
              <a:buSzPts val="1800"/>
              <a:buFont typeface="IBM Plex Sans"/>
              <a:buNone/>
            </a:pPr>
            <a:r>
              <a:rPr b="0" i="0" lang="en" sz="9000" u="sng" cap="none" strike="noStrike">
                <a:solidFill>
                  <a:schemeClr val="hlink"/>
                </a:solidFill>
                <a:latin typeface="IBM Plex Sans"/>
                <a:ea typeface="IBM Plex Sans"/>
                <a:cs typeface="IBM Plex Sans"/>
                <a:sym typeface="IBM Plex Sans"/>
                <a:hlinkClick r:id="rId6"/>
              </a:rPr>
              <a:t>▴ Instagram</a:t>
            </a:r>
            <a:r>
              <a:rPr b="0" i="0" lang="en" sz="9000" u="sng" cap="none" strike="noStrike">
                <a:solidFill>
                  <a:schemeClr val="hlink"/>
                </a:solidFill>
                <a:latin typeface="IBM Plex Sans"/>
                <a:ea typeface="IBM Plex Sans"/>
                <a:cs typeface="IBM Plex Sans"/>
                <a:sym typeface="IBM Plex Sans"/>
                <a:hlinkClick r:id="rId7"/>
              </a:rPr>
              <a:t> </a:t>
            </a:r>
            <a:endParaRPr b="0" i="0" sz="9000" u="sng" cap="none" strike="noStrike">
              <a:solidFill>
                <a:schemeClr val="hlink"/>
              </a:solidFill>
              <a:latin typeface="IBM Plex Sans"/>
              <a:ea typeface="IBM Plex Sans"/>
              <a:cs typeface="IBM Plex Sans"/>
              <a:sym typeface="IBM Plex Sans"/>
              <a:hlinkClick r:id="rId8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FF"/>
              </a:buClr>
              <a:buSzPts val="1800"/>
              <a:buFont typeface="IBM Plex Sans"/>
              <a:buNone/>
            </a:pPr>
            <a:r>
              <a:rPr b="0" i="0" lang="en" sz="9000" u="sng" cap="none" strike="noStrike">
                <a:solidFill>
                  <a:schemeClr val="hlink"/>
                </a:solidFill>
                <a:latin typeface="IBM Plex Sans"/>
                <a:ea typeface="IBM Plex Sans"/>
                <a:cs typeface="IBM Plex Sans"/>
                <a:sym typeface="IBM Plex Sans"/>
                <a:hlinkClick r:id="rId9"/>
              </a:rPr>
              <a:t>▴ Linkedin </a:t>
            </a:r>
            <a:endParaRPr b="0" i="0" sz="9000" cap="none" strike="noStrike"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FF"/>
              </a:buClr>
              <a:buSzPts val="1800"/>
              <a:buFont typeface="IBM Plex Sans"/>
              <a:buNone/>
            </a:pPr>
            <a:r>
              <a:rPr b="0" i="0" lang="en" sz="9000" u="sng" cap="none" strike="noStrike">
                <a:solidFill>
                  <a:schemeClr val="hlink"/>
                </a:solidFill>
                <a:latin typeface="IBM Plex Sans"/>
                <a:ea typeface="IBM Plex Sans"/>
                <a:cs typeface="IBM Plex Sans"/>
                <a:sym typeface="IBM Plex Sans"/>
                <a:hlinkClick r:id="rId10"/>
              </a:rPr>
              <a:t>▴ Youtube</a:t>
            </a:r>
            <a:endParaRPr b="1" i="0" sz="9000" u="sng" cap="none" strike="noStrike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114" name="Google Shape;114;p7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29173023" y="15897505"/>
            <a:ext cx="25315548" cy="156544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7"/>
          <p:cNvPicPr preferRelativeResize="0"/>
          <p:nvPr/>
        </p:nvPicPr>
        <p:blipFill rotWithShape="1">
          <a:blip r:embed="rId12">
            <a:alphaModFix/>
          </a:blip>
          <a:srcRect b="47041" l="24791" r="65102" t="28312"/>
          <a:stretch/>
        </p:blipFill>
        <p:spPr>
          <a:xfrm>
            <a:off x="39637584" y="711172"/>
            <a:ext cx="2193213" cy="2261075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7"/>
          <p:cNvSpPr/>
          <p:nvPr/>
        </p:nvSpPr>
        <p:spPr>
          <a:xfrm>
            <a:off x="4112700" y="2764447"/>
            <a:ext cx="15253200" cy="2261100"/>
          </a:xfrm>
          <a:prstGeom prst="rect">
            <a:avLst/>
          </a:prstGeom>
          <a:solidFill>
            <a:srgbClr val="FFF000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0"/>
              <a:buFont typeface="Arial"/>
              <a:buNone/>
            </a:pPr>
            <a:r>
              <a:t/>
            </a:r>
            <a:endParaRPr b="0" i="0" sz="30000" u="none" cap="none" strike="noStrike">
              <a:solidFill>
                <a:schemeClr val="dk1"/>
              </a:solidFill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p7"/>
          <p:cNvSpPr txBox="1"/>
          <p:nvPr/>
        </p:nvSpPr>
        <p:spPr>
          <a:xfrm>
            <a:off x="4179519" y="1986475"/>
            <a:ext cx="14320200" cy="33246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0"/>
              <a:buFont typeface="Arial"/>
              <a:buNone/>
            </a:pPr>
            <a:r>
              <a:rPr b="1" i="0" lang="en" sz="20000" u="none" cap="none" strike="noStrike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conheça a</a:t>
            </a:r>
            <a:endParaRPr b="0" i="0" sz="20000" u="none" cap="none" strike="noStrike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18" name="Google Shape;118;p7"/>
          <p:cNvSpPr txBox="1"/>
          <p:nvPr/>
        </p:nvSpPr>
        <p:spPr>
          <a:xfrm>
            <a:off x="2169325" y="4107750"/>
            <a:ext cx="40475700" cy="45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800"/>
              <a:buFont typeface="Arial"/>
              <a:buNone/>
            </a:pPr>
            <a:r>
              <a:rPr b="1" i="0" lang="en" sz="27800" u="none" cap="none" strike="noStrike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Conquer In Company</a:t>
            </a:r>
            <a:endParaRPr b="1" i="0" sz="27800" u="none" cap="none" strike="noStrike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